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341" r:id="rId3"/>
    <p:sldId id="259" r:id="rId4"/>
    <p:sldId id="374" r:id="rId5"/>
    <p:sldId id="364" r:id="rId6"/>
    <p:sldId id="365" r:id="rId7"/>
    <p:sldId id="289" r:id="rId8"/>
    <p:sldId id="366" r:id="rId9"/>
    <p:sldId id="369" r:id="rId10"/>
    <p:sldId id="375" r:id="rId11"/>
    <p:sldId id="367" r:id="rId12"/>
    <p:sldId id="368" r:id="rId13"/>
    <p:sldId id="373" r:id="rId14"/>
    <p:sldId id="371" r:id="rId15"/>
    <p:sldId id="37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800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626" autoAdjust="0"/>
  </p:normalViewPr>
  <p:slideViewPr>
    <p:cSldViewPr snapToGrid="0">
      <p:cViewPr varScale="1">
        <p:scale>
          <a:sx n="73" d="100"/>
          <a:sy n="73" d="100"/>
        </p:scale>
        <p:origin x="17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7D82-F0E3-4C58-9EBE-23A89F72A214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0A13-8E8A-428E-9CFF-D83A224B3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Housekeeping: bathrooms, emergency exits….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23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06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&gt;20 partners from half a dozen countries: </a:t>
            </a:r>
            <a:r>
              <a:rPr lang="en-AU" dirty="0" err="1"/>
              <a:t>Aus</a:t>
            </a:r>
            <a:r>
              <a:rPr lang="en-AU" dirty="0"/>
              <a:t>, USA, China, Japan,</a:t>
            </a:r>
            <a:r>
              <a:rPr lang="en-AU" baseline="0" dirty="0"/>
              <a:t> Canada, NZ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68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41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data is then sent </a:t>
            </a:r>
            <a:r>
              <a:rPr lang="en-AU" dirty="0" err="1"/>
              <a:t>alllll</a:t>
            </a:r>
            <a:r>
              <a:rPr lang="en-AU" dirty="0"/>
              <a:t> the way to Perth using the NBN network, and gets stored at the </a:t>
            </a:r>
            <a:r>
              <a:rPr lang="en-AU" dirty="0" err="1"/>
              <a:t>Pawsey</a:t>
            </a:r>
            <a:r>
              <a:rPr lang="en-AU" dirty="0"/>
              <a:t> supercomputer where astronomers can access it. We have 31 petabytes of data….which is over 7 million DVDs’ worth 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72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6B4-DED2-4ED7-906B-E6EE3C0E568F}" type="datetime1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5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7C10-B1E1-4077-AEBF-77A4B71A32D5}" type="datetime1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98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A224-4DD1-4E40-B846-ED6006B41E18}" type="datetime1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45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A497-2326-4520-96B8-4A403055BD0F}" type="datetime1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76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200A-A811-4CB0-AB3E-0516C95643C8}" type="datetime1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9710-02F5-4857-BBDD-CC5594C72996}" type="datetime1">
              <a:rPr lang="en-AU" smtClean="0"/>
              <a:t>5/08/2019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EA10-98F9-4634-AE2D-0C994630C4DC}" type="datetime1">
              <a:rPr lang="en-AU" smtClean="0"/>
              <a:t>5/08/2019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64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0BB1-12A6-4315-AE43-4C839C9AE644}" type="datetime1">
              <a:rPr lang="en-AU" smtClean="0"/>
              <a:t>5/08/2019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53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CE-3C62-4BB6-BCF2-3C75A159A0AF}" type="datetime1">
              <a:rPr lang="en-AU" smtClean="0"/>
              <a:t>5/08/2019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05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7D4-477E-4C8B-A77D-BDEB12632A2A}" type="datetime1">
              <a:rPr lang="en-AU" smtClean="0"/>
              <a:t>5/08/2019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65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306E-6E1D-47C7-A656-685A1A845464}" type="datetime1">
              <a:rPr lang="en-AU" smtClean="0"/>
              <a:t>5/08/2019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D22B-DB98-4B6A-B43B-C36C5E5C1903}" type="datetime1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7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2.png"/><Relationship Id="rId4" Type="http://schemas.openxmlformats.org/officeDocument/2006/relationships/image" Target="../media/image38.png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38.png"/><Relationship Id="rId4" Type="http://schemas.openxmlformats.org/officeDocument/2006/relationships/image" Target="../media/image51.jpe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1.jpeg"/><Relationship Id="rId12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hyperlink" Target="https://asvo.mwatelescope.org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://www.mwatelescope.org/" TargetMode="External"/><Relationship Id="rId4" Type="http://schemas.openxmlformats.org/officeDocument/2006/relationships/image" Target="../media/image59.jpe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C91A7A-6B4A-456E-BA93-E40C797335AA}"/>
              </a:ext>
            </a:extLst>
          </p:cNvPr>
          <p:cNvSpPr/>
          <p:nvPr/>
        </p:nvSpPr>
        <p:spPr>
          <a:xfrm>
            <a:off x="0" y="4755364"/>
            <a:ext cx="9144000" cy="215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882C8-1E15-43A0-9879-E94543C6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239" y="1989318"/>
            <a:ext cx="9392478" cy="1439682"/>
          </a:xfrm>
        </p:spPr>
        <p:txBody>
          <a:bodyPr>
            <a:normAutofit/>
          </a:bodyPr>
          <a:lstStyle/>
          <a:p>
            <a:r>
              <a:rPr lang="en-AU" sz="4900" b="1" dirty="0"/>
              <a:t>Astronomical Data Archives Workshop</a:t>
            </a:r>
            <a:endParaRPr lang="en-A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D5FA7-DEE3-49A5-A564-9BF97205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02" y="3698379"/>
            <a:ext cx="6401721" cy="793550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August 2019, AAO/MQ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EB4AA-D9E8-4D4C-9457-B9C91595B7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56" y="3560820"/>
            <a:ext cx="1510087" cy="11402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B82CFF-66AF-4F40-AAD9-FB00A96EDCF7}"/>
              </a:ext>
            </a:extLst>
          </p:cNvPr>
          <p:cNvCxnSpPr/>
          <p:nvPr/>
        </p:nvCxnSpPr>
        <p:spPr>
          <a:xfrm>
            <a:off x="506802" y="3439920"/>
            <a:ext cx="813039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E40B4-5660-4D92-B37F-A76D20D11A09}"/>
              </a:ext>
            </a:extLst>
          </p:cNvPr>
          <p:cNvSpPr/>
          <p:nvPr/>
        </p:nvSpPr>
        <p:spPr>
          <a:xfrm>
            <a:off x="0" y="0"/>
            <a:ext cx="9144000" cy="20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B1FAF-1315-4363-84BA-EBB675FDAF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" y="255611"/>
            <a:ext cx="3936815" cy="1601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0A0C08-CF40-481C-B247-77304DFB39E8}"/>
              </a:ext>
            </a:extLst>
          </p:cNvPr>
          <p:cNvSpPr txBox="1"/>
          <p:nvPr/>
        </p:nvSpPr>
        <p:spPr>
          <a:xfrm>
            <a:off x="506802" y="5917023"/>
            <a:ext cx="509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Presented by Greg Sleap, Curtin University/MWA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Software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10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71" y="742409"/>
            <a:ext cx="84734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Ubuntu / Centos / SLES / RHEL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Telescope operations and M&amp;C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Python 2.7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Apache2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 err="1"/>
              <a:t>Postgresql</a:t>
            </a:r>
            <a:r>
              <a:rPr lang="en-AU" sz="2400" dirty="0"/>
              <a:t> 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Java/</a:t>
            </a:r>
            <a:r>
              <a:rPr lang="en-AU" sz="2400" dirty="0" err="1"/>
              <a:t>Raspbian</a:t>
            </a:r>
            <a:r>
              <a:rPr lang="en-AU" sz="2400" dirty="0"/>
              <a:t>/</a:t>
            </a:r>
            <a:r>
              <a:rPr lang="en-AU" sz="2400" dirty="0" err="1"/>
              <a:t>Icinga</a:t>
            </a:r>
            <a:r>
              <a:rPr lang="en-AU" sz="2400" dirty="0"/>
              <a:t>/</a:t>
            </a:r>
            <a:r>
              <a:rPr lang="en-AU" sz="2400" dirty="0" err="1"/>
              <a:t>Observium</a:t>
            </a:r>
            <a:r>
              <a:rPr lang="en-AU" sz="2400" dirty="0"/>
              <a:t>/graphite, </a:t>
            </a:r>
            <a:r>
              <a:rPr lang="en-AU" sz="2400" dirty="0" err="1"/>
              <a:t>etc,etc</a:t>
            </a:r>
            <a:endParaRPr lang="en-A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On site and 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Data transport and archive ingest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Python 2.7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NGAS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Pre-processing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Python 2.7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C/C++, CUDA, MPI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05" y="3985511"/>
            <a:ext cx="2238103" cy="1381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4" y="3030545"/>
            <a:ext cx="1097304" cy="1063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5" b="26351"/>
          <a:stretch/>
        </p:blipFill>
        <p:spPr>
          <a:xfrm>
            <a:off x="6658244" y="1246089"/>
            <a:ext cx="2289269" cy="76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5132239"/>
            <a:ext cx="955029" cy="955029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559561" y="5173696"/>
          <a:ext cx="1796778" cy="86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8" imgW="6477120" imgH="3133800" progId="Paint.Picture">
                  <p:embed/>
                </p:oleObj>
              </mc:Choice>
              <mc:Fallback>
                <p:oleObj name="Bitmap Image" r:id="rId8" imgW="6477120" imgH="3133800" progId="Paint.Picture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9561" y="5173696"/>
                        <a:ext cx="1796778" cy="869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68" y="2257755"/>
            <a:ext cx="967798" cy="5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3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Software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11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366" y="1184284"/>
            <a:ext cx="84734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Identity Management &amp; project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Confluence wiki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Mailman3 + </a:t>
            </a:r>
            <a:r>
              <a:rPr lang="en-AU" sz="2800" dirty="0" err="1"/>
              <a:t>Postorius</a:t>
            </a:r>
            <a:r>
              <a:rPr lang="en-AU" sz="2800" dirty="0"/>
              <a:t> + </a:t>
            </a:r>
            <a:r>
              <a:rPr lang="en-AU" sz="2800" dirty="0" err="1"/>
              <a:t>Hyperkitty</a:t>
            </a:r>
            <a:endParaRPr lang="en-A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COmanage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pyFF</a:t>
            </a:r>
            <a:endParaRPr lang="en-A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SATOSA proxy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SimpleSAMLphp</a:t>
            </a:r>
            <a:endParaRPr lang="en-A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Postgresql</a:t>
            </a:r>
            <a:r>
              <a:rPr lang="en-AU" sz="2800" dirty="0"/>
              <a:t> 9.6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Nginx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Docker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VMWare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151" y="1793964"/>
            <a:ext cx="2136655" cy="365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983" y="2339113"/>
            <a:ext cx="1489275" cy="628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66" y="3120756"/>
            <a:ext cx="3139440" cy="55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2" y="3836596"/>
            <a:ext cx="1349828" cy="81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0" y="3992921"/>
            <a:ext cx="2613116" cy="566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2" y="4668954"/>
            <a:ext cx="1715332" cy="583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53" y="4677146"/>
            <a:ext cx="2126253" cy="623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39" y="5408679"/>
            <a:ext cx="2548477" cy="734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64" y="5324683"/>
            <a:ext cx="2322364" cy="7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Software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43" y="949152"/>
            <a:ext cx="847344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MWA ASVO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Python 3.6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aiohttp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jinja2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asyncpg</a:t>
            </a:r>
            <a:endParaRPr lang="en-A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pySAML</a:t>
            </a:r>
            <a:endParaRPr lang="en-A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pyvo</a:t>
            </a:r>
            <a:endParaRPr lang="en-A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 err="1"/>
              <a:t>Postgresql</a:t>
            </a:r>
            <a:r>
              <a:rPr lang="en-AU" sz="2800" dirty="0"/>
              <a:t> 9.6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RabbitMQ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CASADA VO Tools (Tomcat)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Docker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Django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5" b="26351"/>
          <a:stretch/>
        </p:blipFill>
        <p:spPr>
          <a:xfrm>
            <a:off x="6548636" y="1589354"/>
            <a:ext cx="2289269" cy="765270"/>
          </a:xfrm>
          <a:prstGeom prst="rect">
            <a:avLst/>
          </a:prstGeom>
        </p:spPr>
      </p:pic>
      <p:pic>
        <p:nvPicPr>
          <p:cNvPr id="11" name="Picture 4" descr="Image result for csiro">
            <a:extLst>
              <a:ext uri="{FF2B5EF4-FFF2-40B4-BE49-F238E27FC236}">
                <a16:creationId xmlns:a16="http://schemas.microsoft.com/office/drawing/2014/main" id="{580D0C4E-4244-4886-A5E8-19E543927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4809" y="4651293"/>
            <a:ext cx="762927" cy="7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59" y="4651293"/>
            <a:ext cx="943967" cy="6732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79" y="4624934"/>
            <a:ext cx="1433766" cy="802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t="40222" r="24953" b="40815"/>
          <a:stretch/>
        </p:blipFill>
        <p:spPr>
          <a:xfrm>
            <a:off x="6001099" y="3729840"/>
            <a:ext cx="2864227" cy="6110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8" y="2543035"/>
            <a:ext cx="937004" cy="9370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950" y="5442243"/>
            <a:ext cx="2548477" cy="734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56" y="2538700"/>
            <a:ext cx="1750423" cy="1080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34" y="1447956"/>
            <a:ext cx="1842549" cy="8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13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364" y="981554"/>
            <a:ext cx="86258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Multiple sites to manage: MRO, Curtin, Pawsey, 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Relationship management: Pawsey, CSIRO, Curtin &amp; AARNet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Menagerie of hardware, grown organically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Aging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Pawsey tape system staging &amp;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HPE support for DMF/</a:t>
            </a:r>
            <a:r>
              <a:rPr lang="en-AU" sz="2400" dirty="0" err="1"/>
              <a:t>cxfs</a:t>
            </a:r>
            <a:r>
              <a:rPr lang="en-AU" sz="2400" dirty="0"/>
              <a:t> limited to old SLES 12 (~2014) </a:t>
            </a:r>
            <a:r>
              <a:rPr lang="en-AU" sz="2400" dirty="0">
                <a:sym typeface="Wingdings" panose="05000000000000000000" pitchFamily="2" charset="2"/>
              </a:rPr>
              <a:t>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FE nodes are an </a:t>
            </a:r>
            <a:r>
              <a:rPr lang="en-AU" sz="2400" i="1" dirty="0"/>
              <a:t>OLD</a:t>
            </a:r>
            <a:r>
              <a:rPr lang="en-AU" sz="2400" dirty="0"/>
              <a:t> SLES (v11!)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Data management- ‘cold’ vs ‘hot’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Storing raw data vs science data (flexibility vs efficiency)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Pawsey Monthly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Even with fat pipes, moving large data volumes is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Lots of existing Python 2.7 code to migrate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Shifting focus from MWA project to public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More data quality metrics; barriers to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25058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Future work…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365" y="981554"/>
            <a:ext cx="84734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Improved VO services (TAP, SCS) and better web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Minimise metal! Migrate all non-data intensive servers to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Web servers / VO / Databases / Identity Management / </a:t>
            </a:r>
            <a:r>
              <a:rPr lang="en-AU" sz="2000" dirty="0" err="1"/>
              <a:t>etc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Migrate to latest NGAS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Commission new FE nodes and storage at Pawsey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Standardise more on software/hardware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Increased allocation in Pawsey (manage a cap)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Data lifecycle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Improved download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Migrate all Python 2.x code to Python 3.x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Single sign on integration with rest of ASVO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err="1"/>
              <a:t>Astroquery</a:t>
            </a:r>
            <a:r>
              <a:rPr lang="en-AU" sz="2000" dirty="0"/>
              <a:t>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Move to 256 tiles (4x correlator data rate, 2x voltages)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Move to using 100 </a:t>
            </a:r>
            <a:r>
              <a:rPr lang="en-AU" sz="2000" dirty="0" err="1"/>
              <a:t>Gbps</a:t>
            </a:r>
            <a:r>
              <a:rPr lang="en-AU" sz="2000" dirty="0"/>
              <a:t> link and Curtin cache MWA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Enable MWA ASVO to use the 3PB of cache at Curtin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Investigate RFI flagging jobs using 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More work on FAIR / DOI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9954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Future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15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b="4133"/>
          <a:stretch/>
        </p:blipFill>
        <p:spPr>
          <a:xfrm>
            <a:off x="757646" y="1054237"/>
            <a:ext cx="7970790" cy="51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ED3103-0345-4116-8023-630919BDA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12" y="1184284"/>
            <a:ext cx="8635217" cy="2414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Greg Sleap</a:t>
            </a:r>
          </a:p>
          <a:p>
            <a:pPr marL="0" indent="0">
              <a:buNone/>
            </a:pPr>
            <a:r>
              <a:rPr lang="en-AU" sz="3200" dirty="0"/>
              <a:t>MWA Data Manager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greg.sleap@curtin.edu.au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6" name="Picture 2" descr="Image result for aarnet logo">
            <a:extLst>
              <a:ext uri="{FF2B5EF4-FFF2-40B4-BE49-F238E27FC236}">
                <a16:creationId xmlns:a16="http://schemas.microsoft.com/office/drawing/2014/main" id="{26EFBC0C-54C4-48B7-A382-4DE83569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68" y="3295212"/>
            <a:ext cx="2422348" cy="9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siro">
            <a:extLst>
              <a:ext uri="{FF2B5EF4-FFF2-40B4-BE49-F238E27FC236}">
                <a16:creationId xmlns:a16="http://schemas.microsoft.com/office/drawing/2014/main" id="{580D0C4E-4244-4886-A5E8-19E543927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0376" y="2996891"/>
            <a:ext cx="1293150" cy="12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AEFB47-2050-4787-A529-7C8D536AA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6857" b="18214"/>
          <a:stretch/>
        </p:blipFill>
        <p:spPr>
          <a:xfrm>
            <a:off x="5676900" y="4744867"/>
            <a:ext cx="3371306" cy="827315"/>
          </a:xfrm>
          <a:prstGeom prst="rect">
            <a:avLst/>
          </a:prstGeom>
        </p:spPr>
      </p:pic>
      <p:pic>
        <p:nvPicPr>
          <p:cNvPr id="1026" name="Picture 2" descr="Image result for astronomy australia limited">
            <a:extLst>
              <a:ext uri="{FF2B5EF4-FFF2-40B4-BE49-F238E27FC236}">
                <a16:creationId xmlns:a16="http://schemas.microsoft.com/office/drawing/2014/main" id="{791E8E30-8E8E-41BC-A57D-FD1A1E26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19" y="1263637"/>
            <a:ext cx="2706422" cy="11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30459" y="2694358"/>
            <a:ext cx="7756523" cy="1712792"/>
            <a:chOff x="866889" y="3455313"/>
            <a:chExt cx="7756523" cy="1712792"/>
          </a:xfrm>
        </p:grpSpPr>
        <p:pic>
          <p:nvPicPr>
            <p:cNvPr id="1030" name="Picture 6" descr="Image result for web logo">
              <a:extLst>
                <a:ext uri="{FF2B5EF4-FFF2-40B4-BE49-F238E27FC236}">
                  <a16:creationId xmlns:a16="http://schemas.microsoft.com/office/drawing/2014/main" id="{8E8A39F5-364C-4BF5-8428-9639FBE3E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301" y="3455313"/>
              <a:ext cx="700333" cy="66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B6CEF6-0FF9-4963-AAB6-8B60544D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89" y="3977317"/>
              <a:ext cx="705973" cy="705973"/>
            </a:xfrm>
            <a:prstGeom prst="rect">
              <a:avLst/>
            </a:prstGeom>
          </p:spPr>
        </p:pic>
        <p:pic>
          <p:nvPicPr>
            <p:cNvPr id="1028" name="Picture 4" descr="Image result for facebook logo">
              <a:extLst>
                <a:ext uri="{FF2B5EF4-FFF2-40B4-BE49-F238E27FC236}">
                  <a16:creationId xmlns:a16="http://schemas.microsoft.com/office/drawing/2014/main" id="{85D245F4-ADBD-4D44-886E-7837003C9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047" y="4639960"/>
              <a:ext cx="528145" cy="528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35191" y="3610138"/>
              <a:ext cx="7088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hlinkClick r:id="rId10"/>
                </a:rPr>
                <a:t>http://www.mwatelescope.org</a:t>
              </a:r>
              <a:r>
                <a:rPr lang="en-AU" dirty="0"/>
                <a:t>  </a:t>
              </a:r>
              <a:r>
                <a:rPr lang="en-AU" dirty="0">
                  <a:hlinkClick r:id="rId11"/>
                </a:rPr>
                <a:t>https://asvo.mwatelescope.org</a:t>
              </a:r>
              <a:r>
                <a:rPr lang="en-AU" dirty="0"/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35192" y="4145637"/>
              <a:ext cx="1748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@</a:t>
              </a:r>
              <a:r>
                <a:rPr lang="en-AU" dirty="0" err="1"/>
                <a:t>mwatelescope</a:t>
              </a:r>
              <a:endParaRPr lang="en-A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5192" y="4681137"/>
              <a:ext cx="2698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Murchison Widefield Array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00" y="4667637"/>
            <a:ext cx="1771143" cy="922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45" y="4555252"/>
            <a:ext cx="1075149" cy="10349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345687" y="5756477"/>
            <a:ext cx="960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/>
              <a:t>We acknowledge the </a:t>
            </a:r>
            <a:r>
              <a:rPr lang="en-AU" sz="2000" i="1" dirty="0" err="1"/>
              <a:t>Wajarri</a:t>
            </a:r>
            <a:r>
              <a:rPr lang="en-AU" sz="2000" i="1" dirty="0"/>
              <a:t> people as the traditional owners of the MRO site.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6223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About the MWA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2FA0-25FF-4C24-8B14-2AE41EA6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2" y="1207698"/>
            <a:ext cx="2969926" cy="4969265"/>
          </a:xfrm>
        </p:spPr>
        <p:txBody>
          <a:bodyPr>
            <a:noAutofit/>
          </a:bodyPr>
          <a:lstStyle/>
          <a:p>
            <a:r>
              <a:rPr lang="en-AU" sz="2200" dirty="0"/>
              <a:t>Operating since mid 2013</a:t>
            </a:r>
          </a:p>
          <a:p>
            <a:r>
              <a:rPr lang="en-AU" sz="2200" dirty="0"/>
              <a:t>International collaboration of 20 led by Curtin University</a:t>
            </a:r>
          </a:p>
          <a:p>
            <a:r>
              <a:rPr lang="en-AU" sz="2200" dirty="0"/>
              <a:t>One of four SKA Precursor telescopes</a:t>
            </a:r>
          </a:p>
          <a:p>
            <a:r>
              <a:rPr lang="en-AU" sz="2200" dirty="0"/>
              <a:t>70-300 MHz, 30.72 MHz instantaneous b/w</a:t>
            </a:r>
          </a:p>
          <a:p>
            <a:r>
              <a:rPr lang="en-AU" sz="2200" dirty="0"/>
              <a:t>256 dual polarisation tiles (128 at a time)</a:t>
            </a:r>
          </a:p>
          <a:p>
            <a:r>
              <a:rPr lang="en-AU" sz="2200" dirty="0"/>
              <a:t>32 PB of raw voltages &amp; visibility data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11" name="Picture 8" descr="https://lh3.googleusercontent.com/0jnhFSLaSoniYXDa7Igrsi0_udMpIlmzyExi3zKYhH0Shq34Ud2TMu-3mXh5G0iB1mEwryKoe79n4uC_4fiAU36lqEbIkfAVROpWiGWf6NvJnwp0n5tZh9NrffHL-1fDBtNgtHkOecJlnOk37HZRyq9fMqC3pBFFD-va8miEQpzpQkFMJcpFBghN16u6uJ_a7vFCNclQkcaQY2LVSS8xvuoUj9wNGS6bD8OMZwCJoqklvruHXESWzIHyeAsaYUKojWnrLLbcSOCzsDU7wVezB0DzImtgFzDAHJ6pizt-R8wWcZ7t9Qu91SF_5JpOR40i2ClN2CSnsYeWq0v9-o7lSqqw2p7lODbJkKNhtRcLMyMH7pcEYD05QfhWzS5RtFxxVeoUwLMPnNUG89-cnA0bu2_HposS9DZC5qMo1ugPlE4kdC9bNiCBAtKJniVU7JJ8liC1I4bmJ17bE_rIQvCq3reXIywTifGerzK9EcI-sCAR4tNHEcjdUl--6U_9-RfxmII7opTnzAVlV5tBV4ke3UeoTwI9oV9sycQ96JhPk1UxDPHE3csjcowVdo6-ZGHp8c7c5UkzUqz5MFnmpt1t1ceFg0YZUh71L21LNoEu2uMcGBT1bvrsClhhHD6YPd4RdmBaSWBN4YN5QkInYMW9cbNyU9rPCObrhhsCt0DfMA=w895-h721-no">
            <a:extLst>
              <a:ext uri="{FF2B5EF4-FFF2-40B4-BE49-F238E27FC236}">
                <a16:creationId xmlns:a16="http://schemas.microsoft.com/office/drawing/2014/main" id="{50B810A0-FB27-47B3-A099-C681DEC2A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"/>
          <a:stretch/>
        </p:blipFill>
        <p:spPr bwMode="auto">
          <a:xfrm>
            <a:off x="2979267" y="1316464"/>
            <a:ext cx="6048366" cy="45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5348" y="5881384"/>
            <a:ext cx="5213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Image: credit Natasha Hurley-Walker/GLEAM. Foreground image John Goldsmith</a:t>
            </a:r>
          </a:p>
        </p:txBody>
      </p:sp>
    </p:spTree>
    <p:extLst>
      <p:ext uri="{BB962C8B-B14F-4D97-AF65-F5344CB8AC3E}">
        <p14:creationId xmlns:p14="http://schemas.microsoft.com/office/powerpoint/2010/main" val="267190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2181D86-00FD-464C-882A-845DC07C6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26" y="1991667"/>
            <a:ext cx="1748532" cy="9832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About the MWA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/>
              <a:t>The Murchison Widefield Array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E1989B-3664-4042-B3F4-3C078BD87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9" y="2748061"/>
            <a:ext cx="1603235" cy="1625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E1761A-9443-476D-A438-EB3ABBB34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5" y="3280226"/>
            <a:ext cx="1921188" cy="622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A3C6C4-883C-4292-ADAD-56E060564F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09" y="1249774"/>
            <a:ext cx="1572169" cy="783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1C8A05-F579-408A-8EB4-44E457EA82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6" y="2423410"/>
            <a:ext cx="1778534" cy="51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33B012-0366-4905-860D-0DA61901717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42" y="2218072"/>
            <a:ext cx="1485785" cy="742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7354B7-FBFD-42AD-B83F-CD10950508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37" y="3204805"/>
            <a:ext cx="1023231" cy="1023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122E25-76F2-47A0-AF0E-91B24FF3BB9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74" y="3317409"/>
            <a:ext cx="1514564" cy="7569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5EBE1-87E0-4A8C-B0BB-C907889D74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82" y="4431512"/>
            <a:ext cx="2119397" cy="5489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B98FEF-E519-4449-BA93-241A6FD29E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23" y="4397744"/>
            <a:ext cx="1899305" cy="848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22810E-EEC7-4907-B82C-ECBF3ADE014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8" y="5339535"/>
            <a:ext cx="1254430" cy="617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EBA11A-9565-4EFE-A1F9-F42EF52F72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85" y="5499899"/>
            <a:ext cx="1472037" cy="4838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9CACE4-9CBA-4215-9C69-3883FE21E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04" y="5426628"/>
            <a:ext cx="1940846" cy="570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6481BF-F199-465E-A8B9-865EB23677D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59" y="5281852"/>
            <a:ext cx="1822432" cy="7811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EDB729-8253-41A3-9ABB-29777BC4ECBF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13" y="1385477"/>
            <a:ext cx="2105607" cy="3681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C76A50-394A-4961-92FB-CC16CD231BD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2" y="1084018"/>
            <a:ext cx="2031594" cy="11170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E6D791-F63C-4B28-9042-4F7F88DBD8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7" y="4167899"/>
            <a:ext cx="1004842" cy="10048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E7D73F-7832-4422-8B90-93C067B1F66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05" y="1169567"/>
            <a:ext cx="922670" cy="922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514A4A-6536-4B88-A339-FD359CD2D3A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54" y="1958591"/>
            <a:ext cx="1357848" cy="848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B0E5A3A-3216-48FC-A70C-ECC93A5D36E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39" y="4401367"/>
            <a:ext cx="1695483" cy="5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5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2FA0-25FF-4C24-8B14-2AE41EA6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72" y="1124701"/>
            <a:ext cx="8865628" cy="4969265"/>
          </a:xfrm>
        </p:spPr>
        <p:txBody>
          <a:bodyPr>
            <a:noAutofit/>
          </a:bodyPr>
          <a:lstStyle/>
          <a:p>
            <a:r>
              <a:rPr lang="en-AU" sz="2200" dirty="0"/>
              <a:t>Telescope operations</a:t>
            </a:r>
          </a:p>
          <a:p>
            <a:r>
              <a:rPr lang="en-AU" sz="2200" dirty="0"/>
              <a:t>Archive of MWA Data</a:t>
            </a:r>
          </a:p>
          <a:p>
            <a:pPr lvl="1"/>
            <a:r>
              <a:rPr lang="en-AU" sz="1800" dirty="0"/>
              <a:t>Raw correlator visibilities</a:t>
            </a:r>
          </a:p>
          <a:p>
            <a:pPr lvl="1"/>
            <a:r>
              <a:rPr lang="en-AU" sz="1800" dirty="0"/>
              <a:t>High time resolution voltages</a:t>
            </a:r>
          </a:p>
          <a:p>
            <a:r>
              <a:rPr lang="en-AU" sz="2200" dirty="0"/>
              <a:t>Pre-processing</a:t>
            </a:r>
          </a:p>
          <a:p>
            <a:pPr lvl="1"/>
            <a:r>
              <a:rPr lang="en-AU" sz="1800" dirty="0"/>
              <a:t>RFI flagging</a:t>
            </a:r>
          </a:p>
          <a:p>
            <a:pPr lvl="1"/>
            <a:r>
              <a:rPr lang="en-AU" sz="1800" dirty="0"/>
              <a:t>Calibration</a:t>
            </a:r>
          </a:p>
          <a:p>
            <a:r>
              <a:rPr lang="en-AU" sz="2200" dirty="0"/>
              <a:t>MWA ASVO portal (Public and proprietary)</a:t>
            </a:r>
          </a:p>
          <a:p>
            <a:pPr lvl="1"/>
            <a:r>
              <a:rPr lang="en-AU" sz="1800" dirty="0"/>
              <a:t>Search / Convert / Pre-process / apply calibration / Download correlator data</a:t>
            </a:r>
          </a:p>
          <a:p>
            <a:pPr lvl="1"/>
            <a:r>
              <a:rPr lang="en-AU" sz="1800" dirty="0"/>
              <a:t>VO interfaces (TAP)</a:t>
            </a:r>
          </a:p>
          <a:p>
            <a:pPr lvl="1"/>
            <a:r>
              <a:rPr lang="en-AU" sz="1800" dirty="0"/>
              <a:t>Command-line client</a:t>
            </a:r>
          </a:p>
          <a:p>
            <a:r>
              <a:rPr lang="en-AU" sz="2200" dirty="0"/>
              <a:t>Single sign on via AAF/eduGAIN/ORCID/</a:t>
            </a:r>
            <a:r>
              <a:rPr lang="en-AU" sz="2200" dirty="0" err="1"/>
              <a:t>UnitedID</a:t>
            </a:r>
            <a:endParaRPr lang="en-AU" sz="2200" dirty="0"/>
          </a:p>
          <a:p>
            <a:r>
              <a:rPr lang="en-AU" sz="2200" dirty="0"/>
              <a:t>MWA Project services</a:t>
            </a:r>
          </a:p>
          <a:p>
            <a:pPr lvl="1"/>
            <a:r>
              <a:rPr lang="en-AU" sz="1800" dirty="0"/>
              <a:t>Wiki / Mailing lists / Collaboration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86" y="1677365"/>
            <a:ext cx="4105438" cy="167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67794"/>
            <a:ext cx="1022965" cy="13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Data Flow (now)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5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13860" r="5068" b="3282"/>
          <a:stretch/>
        </p:blipFill>
        <p:spPr>
          <a:xfrm>
            <a:off x="619941" y="1073888"/>
            <a:ext cx="8101689" cy="50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051726"/>
            <a:ext cx="7158446" cy="50635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9166" y="1051726"/>
            <a:ext cx="3718560" cy="2362034"/>
          </a:xfrm>
          <a:prstGeom prst="rect">
            <a:avLst/>
          </a:prstGeom>
          <a:solidFill>
            <a:schemeClr val="accent5">
              <a:alpha val="1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28650" y="1933303"/>
            <a:ext cx="6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MRO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5611" y="3475473"/>
            <a:ext cx="6004559" cy="2639775"/>
          </a:xfrm>
          <a:prstGeom prst="rect">
            <a:avLst/>
          </a:prstGeom>
          <a:solidFill>
            <a:schemeClr val="accent5">
              <a:alpha val="1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8" y="3076299"/>
            <a:ext cx="1372181" cy="3374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70170" y="3475472"/>
            <a:ext cx="1881053" cy="2289602"/>
          </a:xfrm>
          <a:prstGeom prst="rect">
            <a:avLst/>
          </a:prstGeom>
          <a:solidFill>
            <a:schemeClr val="accent5">
              <a:alpha val="1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5777832"/>
            <a:ext cx="2247619" cy="3809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flipV="1">
            <a:off x="6422570" y="1367246"/>
            <a:ext cx="1667693" cy="1088571"/>
          </a:xfrm>
          <a:prstGeom prst="rect">
            <a:avLst/>
          </a:prstGeom>
          <a:solidFill>
            <a:schemeClr val="accent5">
              <a:alpha val="1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3" y="1076906"/>
            <a:ext cx="967798" cy="5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lh3.googleusercontent.com/dNl1FPfHeizTt-JvNoYdDA3YPbLgYMdU_qDyoVMzNIQaC_TQvpX-oR04Wrbg5671_UOQnVCiME9VmUSoWFUyS4QUppLfquJd0DWKsNE_35el8OtsaGAWizK-xN6-611JBfB0VTNGqIIjgIw2L9KL0VktCc5Hc0Xara081qNEAydfBuGZRoei142HZx1P4YqJDQDah7HEEtszYiQtC2yDvQHtRgRi8gHZ5c7AvyS5kS14spCWjJQPWbvlUbKqLefa7ML6Gui4zBzZZbg_0p_2EW5s_ahGRHDhkckPZzQ3NLTWOnLqa5Z4C0emCWQXhYELLlCQ49wd6heVHRPmxiuicjPUW0Wv6kgvT0cxH0-uJAJ88OCfzp70zQvc5tY-vc_H7ciHo18Ig-VgO06PMIOOSXTavztPHPLW0wGgBqUi9LQuxMpm7c9sEyGeaJyDU6DXiqKw11JDLRF46R6AxoyiSPljiJGj2k_CcoeENIAoiso-FtPLuD8po8MXZwrs-Ny_fIl72oR-3QGAmFI4m5QUDebOfLdxiAixcLg2GtxShOVCxY_ddAIVdriGD3RSJAT2cgnZDSWkqmOuVqtjRZJ4_xTviKbS0KR0Uxp7ttuLUHEwMCjEg5KhLPP0aklmOAh_vAl_JDNZKL1SxnSBZnQiGrP-j_MDWjWBWNH31Ouxbw=w1352-h901-no">
            <a:extLst>
              <a:ext uri="{FF2B5EF4-FFF2-40B4-BE49-F238E27FC236}">
                <a16:creationId xmlns:a16="http://schemas.microsoft.com/office/drawing/2014/main" id="{38BD1456-F00C-4357-9D30-F27AA819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565" y="0"/>
            <a:ext cx="10369118" cy="69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Data Archive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/>
              <a:t>The Murchison Widefield Array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7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238"/>
            <a:ext cx="3619500" cy="126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595" y="1866006"/>
            <a:ext cx="5142709" cy="4154984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32+ PB 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34,000,000+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SGI (HPE) DMF HSM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Ingest at up to 80 TB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POSIX-based archive software (NGAS)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1.5 PB disk cache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3 PB of “zero-watt” disk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40 PB out of 63 PB of robotic tape library 7 – 10 TB per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x2 – duplicated libraries for redundancy</a:t>
            </a:r>
          </a:p>
        </p:txBody>
      </p:sp>
    </p:spTree>
    <p:extLst>
      <p:ext uri="{BB962C8B-B14F-4D97-AF65-F5344CB8AC3E}">
        <p14:creationId xmlns:p14="http://schemas.microsoft.com/office/powerpoint/2010/main" val="35357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ASVO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8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6BE790C-3ECF-48CB-AEAA-02D0408E7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3" y="1051726"/>
            <a:ext cx="5791212" cy="2971806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99CA52-96F6-4ADC-B5FB-81288A439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76" y="3196013"/>
            <a:ext cx="5772924" cy="29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6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BD804CC-0EB5-40FE-B400-386221B5B432}"/>
              </a:ext>
            </a:extLst>
          </p:cNvPr>
          <p:cNvSpPr/>
          <p:nvPr/>
        </p:nvSpPr>
        <p:spPr>
          <a:xfrm>
            <a:off x="6901669" y="4231837"/>
            <a:ext cx="1392620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Workers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183175-5C40-4640-9249-F183D6AFD75D}"/>
              </a:ext>
            </a:extLst>
          </p:cNvPr>
          <p:cNvSpPr/>
          <p:nvPr/>
        </p:nvSpPr>
        <p:spPr>
          <a:xfrm>
            <a:off x="6749269" y="4079437"/>
            <a:ext cx="1392620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Workers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ASVO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9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A5B7F-5294-4921-B883-EFC528824D77}"/>
              </a:ext>
            </a:extLst>
          </p:cNvPr>
          <p:cNvSpPr/>
          <p:nvPr/>
        </p:nvSpPr>
        <p:spPr>
          <a:xfrm>
            <a:off x="1986458" y="1313804"/>
            <a:ext cx="1392620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VO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73FAA3-67E1-4F3E-B992-82EAC742FB33}"/>
              </a:ext>
            </a:extLst>
          </p:cNvPr>
          <p:cNvSpPr/>
          <p:nvPr/>
        </p:nvSpPr>
        <p:spPr>
          <a:xfrm>
            <a:off x="1991714" y="4572003"/>
            <a:ext cx="1387364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Web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928E2-0910-41E6-B78C-67BA5E657359}"/>
              </a:ext>
            </a:extLst>
          </p:cNvPr>
          <p:cNvSpPr/>
          <p:nvPr/>
        </p:nvSpPr>
        <p:spPr>
          <a:xfrm>
            <a:off x="1972687" y="2974423"/>
            <a:ext cx="1406392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Web 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90398-F921-4E56-9221-CCAE3DCB3CE1}"/>
              </a:ext>
            </a:extLst>
          </p:cNvPr>
          <p:cNvSpPr txBox="1"/>
          <p:nvPr/>
        </p:nvSpPr>
        <p:spPr>
          <a:xfrm>
            <a:off x="60609" y="3163596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Web clients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95B2C-3D9A-4877-AC48-B79D5A69FEC8}"/>
              </a:ext>
            </a:extLst>
          </p:cNvPr>
          <p:cNvSpPr txBox="1"/>
          <p:nvPr/>
        </p:nvSpPr>
        <p:spPr>
          <a:xfrm>
            <a:off x="84892" y="4770964"/>
            <a:ext cx="115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API clients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EBBF3-782C-44A7-A647-8E35C5845AD8}"/>
              </a:ext>
            </a:extLst>
          </p:cNvPr>
          <p:cNvSpPr txBox="1"/>
          <p:nvPr/>
        </p:nvSpPr>
        <p:spPr>
          <a:xfrm>
            <a:off x="84892" y="1512043"/>
            <a:ext cx="118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TAP clients</a:t>
            </a:r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53E51A27-D8AC-4B7A-A0B1-2A8FE23AC116}"/>
              </a:ext>
            </a:extLst>
          </p:cNvPr>
          <p:cNvSpPr/>
          <p:nvPr/>
        </p:nvSpPr>
        <p:spPr>
          <a:xfrm>
            <a:off x="4344041" y="1313804"/>
            <a:ext cx="1208690" cy="767255"/>
          </a:xfrm>
          <a:prstGeom prst="ca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TAP </a:t>
            </a:r>
            <a:r>
              <a:rPr lang="en-AU" dirty="0" err="1"/>
              <a:t>db</a:t>
            </a:r>
            <a:endParaRPr lang="en-AU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45460D-F71C-40D8-B208-10087E51D319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1337562" y="3348262"/>
            <a:ext cx="635125" cy="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24E576-8275-4353-82B5-11037132EC2A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1237259" y="4955630"/>
            <a:ext cx="7544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C23290-7C85-4B37-BEB9-53D027A9518D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1273744" y="1696709"/>
            <a:ext cx="712714" cy="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C7ED88-B0A3-48B0-AB08-6380FF46E397}"/>
              </a:ext>
            </a:extLst>
          </p:cNvPr>
          <p:cNvCxnSpPr>
            <a:cxnSpLocks/>
            <a:stCxn id="12" idx="0"/>
            <a:endCxn id="6" idx="2"/>
          </p:cNvCxnSpPr>
          <p:nvPr/>
        </p:nvCxnSpPr>
        <p:spPr>
          <a:xfrm flipV="1">
            <a:off x="2675883" y="2081059"/>
            <a:ext cx="6885" cy="89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AD3F95-579D-4BE2-8246-9622DDF7C604}"/>
              </a:ext>
            </a:extLst>
          </p:cNvPr>
          <p:cNvCxnSpPr>
            <a:cxnSpLocks/>
            <a:stCxn id="6" idx="3"/>
            <a:endCxn id="15" idx="2"/>
          </p:cNvCxnSpPr>
          <p:nvPr/>
        </p:nvCxnSpPr>
        <p:spPr>
          <a:xfrm>
            <a:off x="3379078" y="1697432"/>
            <a:ext cx="964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25">
            <a:extLst>
              <a:ext uri="{FF2B5EF4-FFF2-40B4-BE49-F238E27FC236}">
                <a16:creationId xmlns:a16="http://schemas.microsoft.com/office/drawing/2014/main" id="{C3BDA746-FD90-43B8-AD39-25A8A2F74568}"/>
              </a:ext>
            </a:extLst>
          </p:cNvPr>
          <p:cNvSpPr/>
          <p:nvPr/>
        </p:nvSpPr>
        <p:spPr>
          <a:xfrm>
            <a:off x="4408736" y="5058254"/>
            <a:ext cx="1308890" cy="745209"/>
          </a:xfrm>
          <a:prstGeom prst="ca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MWA ASVO </a:t>
            </a:r>
            <a:r>
              <a:rPr lang="en-AU" dirty="0" err="1"/>
              <a:t>db</a:t>
            </a:r>
            <a:endParaRPr lang="en-AU" dirty="0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B77CEAF-CE1F-4C16-AF6A-D2D6E515306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379079" y="3358051"/>
            <a:ext cx="964962" cy="7797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B7C223DE-8818-42B6-99E5-4566CA986B3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379078" y="4492692"/>
            <a:ext cx="964963" cy="4629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93A11C5-05B9-46F6-9968-9FA8EE472378}"/>
              </a:ext>
            </a:extLst>
          </p:cNvPr>
          <p:cNvSpPr/>
          <p:nvPr/>
        </p:nvSpPr>
        <p:spPr>
          <a:xfrm>
            <a:off x="6596869" y="3927037"/>
            <a:ext cx="1392620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Worker</a:t>
            </a:r>
          </a:p>
          <a:p>
            <a:pPr algn="ctr"/>
            <a:r>
              <a:rPr lang="en-AU" dirty="0"/>
              <a:t>Servers</a:t>
            </a:r>
          </a:p>
        </p:txBody>
      </p:sp>
      <p:sp>
        <p:nvSpPr>
          <p:cNvPr id="51" name="Flowchart: Multidocument 50">
            <a:extLst>
              <a:ext uri="{FF2B5EF4-FFF2-40B4-BE49-F238E27FC236}">
                <a16:creationId xmlns:a16="http://schemas.microsoft.com/office/drawing/2014/main" id="{9DAD005E-E1EF-410A-89DD-119548DFDCCD}"/>
              </a:ext>
            </a:extLst>
          </p:cNvPr>
          <p:cNvSpPr/>
          <p:nvPr/>
        </p:nvSpPr>
        <p:spPr>
          <a:xfrm>
            <a:off x="4523630" y="2613084"/>
            <a:ext cx="1239666" cy="926357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Job Queue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920F3E-2149-4B05-B169-53120D299E94}"/>
              </a:ext>
            </a:extLst>
          </p:cNvPr>
          <p:cNvSpPr/>
          <p:nvPr/>
        </p:nvSpPr>
        <p:spPr>
          <a:xfrm>
            <a:off x="4356186" y="3926682"/>
            <a:ext cx="1406392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API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5853922-E2CE-4FAC-B913-50B92960407E}"/>
              </a:ext>
            </a:extLst>
          </p:cNvPr>
          <p:cNvCxnSpPr>
            <a:cxnSpLocks/>
            <a:stCxn id="52" idx="2"/>
            <a:endCxn id="26" idx="1"/>
          </p:cNvCxnSpPr>
          <p:nvPr/>
        </p:nvCxnSpPr>
        <p:spPr>
          <a:xfrm>
            <a:off x="5059382" y="4693937"/>
            <a:ext cx="3799" cy="36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5034F73-6471-4BEB-A912-CABC007B82A6}"/>
              </a:ext>
            </a:extLst>
          </p:cNvPr>
          <p:cNvCxnSpPr>
            <a:stCxn id="52" idx="0"/>
            <a:endCxn id="51" idx="2"/>
          </p:cNvCxnSpPr>
          <p:nvPr/>
        </p:nvCxnSpPr>
        <p:spPr>
          <a:xfrm flipH="1" flipV="1">
            <a:off x="5057260" y="3504360"/>
            <a:ext cx="2122" cy="422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4FA12C0-7430-4CC2-A1E2-C8E5CA031597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019328" y="2370207"/>
            <a:ext cx="949766" cy="62075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CFEE187-6FE4-49FE-A371-C7C2A96AB7D4}"/>
              </a:ext>
            </a:extLst>
          </p:cNvPr>
          <p:cNvSpPr txBox="1"/>
          <p:nvPr/>
        </p:nvSpPr>
        <p:spPr>
          <a:xfrm>
            <a:off x="84741" y="5440568"/>
            <a:ext cx="123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</a:t>
            </a:r>
          </a:p>
          <a:p>
            <a:r>
              <a:rPr lang="en-AU" dirty="0"/>
              <a:t>Downloads</a:t>
            </a:r>
          </a:p>
        </p:txBody>
      </p:sp>
      <p:sp>
        <p:nvSpPr>
          <p:cNvPr id="72" name="Cylinder 71">
            <a:extLst>
              <a:ext uri="{FF2B5EF4-FFF2-40B4-BE49-F238E27FC236}">
                <a16:creationId xmlns:a16="http://schemas.microsoft.com/office/drawing/2014/main" id="{D3D3B867-92CE-4DFD-B1D8-C353ED57BAFF}"/>
              </a:ext>
            </a:extLst>
          </p:cNvPr>
          <p:cNvSpPr/>
          <p:nvPr/>
        </p:nvSpPr>
        <p:spPr>
          <a:xfrm>
            <a:off x="7876500" y="1301581"/>
            <a:ext cx="1208690" cy="767255"/>
          </a:xfrm>
          <a:prstGeom prst="ca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MWA Archive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E9D073-A2AA-4C3C-BB13-86B6AF956BB5}"/>
              </a:ext>
            </a:extLst>
          </p:cNvPr>
          <p:cNvSpPr/>
          <p:nvPr/>
        </p:nvSpPr>
        <p:spPr>
          <a:xfrm>
            <a:off x="6591101" y="2715010"/>
            <a:ext cx="1406392" cy="7672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Staging/Pre-processing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23A5EA2-5F4B-4AA2-9F62-5BA57888140B}"/>
              </a:ext>
            </a:extLst>
          </p:cNvPr>
          <p:cNvCxnSpPr>
            <a:stCxn id="48" idx="1"/>
            <a:endCxn id="52" idx="3"/>
          </p:cNvCxnSpPr>
          <p:nvPr/>
        </p:nvCxnSpPr>
        <p:spPr>
          <a:xfrm flipH="1" flipV="1">
            <a:off x="5762578" y="4310310"/>
            <a:ext cx="834291" cy="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30704C4-519A-4742-B837-1E281AE34E26}"/>
              </a:ext>
            </a:extLst>
          </p:cNvPr>
          <p:cNvCxnSpPr>
            <a:stCxn id="48" idx="0"/>
            <a:endCxn id="73" idx="2"/>
          </p:cNvCxnSpPr>
          <p:nvPr/>
        </p:nvCxnSpPr>
        <p:spPr>
          <a:xfrm flipV="1">
            <a:off x="7293179" y="3482265"/>
            <a:ext cx="1118" cy="44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35C2DBE-95C4-4A69-8A78-F7680D5B1573}"/>
              </a:ext>
            </a:extLst>
          </p:cNvPr>
          <p:cNvCxnSpPr>
            <a:stCxn id="73" idx="0"/>
            <a:endCxn id="72" idx="3"/>
          </p:cNvCxnSpPr>
          <p:nvPr/>
        </p:nvCxnSpPr>
        <p:spPr>
          <a:xfrm flipV="1">
            <a:off x="7294297" y="2068836"/>
            <a:ext cx="1186548" cy="64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ylinder 84">
            <a:extLst>
              <a:ext uri="{FF2B5EF4-FFF2-40B4-BE49-F238E27FC236}">
                <a16:creationId xmlns:a16="http://schemas.microsoft.com/office/drawing/2014/main" id="{0D387D6C-DF85-4558-B23D-145066165005}"/>
              </a:ext>
            </a:extLst>
          </p:cNvPr>
          <p:cNvSpPr/>
          <p:nvPr/>
        </p:nvSpPr>
        <p:spPr>
          <a:xfrm>
            <a:off x="6031938" y="1317345"/>
            <a:ext cx="1385735" cy="767255"/>
          </a:xfrm>
          <a:prstGeom prst="ca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MWA metadata </a:t>
            </a:r>
            <a:r>
              <a:rPr lang="en-AU" dirty="0" err="1"/>
              <a:t>db</a:t>
            </a:r>
            <a:endParaRPr lang="en-AU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BAF4B61-DA11-4743-A7B3-BA75AD3B1562}"/>
              </a:ext>
            </a:extLst>
          </p:cNvPr>
          <p:cNvCxnSpPr>
            <a:stCxn id="73" idx="0"/>
            <a:endCxn id="85" idx="3"/>
          </p:cNvCxnSpPr>
          <p:nvPr/>
        </p:nvCxnSpPr>
        <p:spPr>
          <a:xfrm flipH="1" flipV="1">
            <a:off x="6724806" y="2084600"/>
            <a:ext cx="569491" cy="630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594A11F-A9B8-414A-B2BF-29C12B58785F}"/>
              </a:ext>
            </a:extLst>
          </p:cNvPr>
          <p:cNvCxnSpPr>
            <a:stCxn id="85" idx="2"/>
            <a:endCxn id="15" idx="4"/>
          </p:cNvCxnSpPr>
          <p:nvPr/>
        </p:nvCxnSpPr>
        <p:spPr>
          <a:xfrm flipH="1" flipV="1">
            <a:off x="5552731" y="1697432"/>
            <a:ext cx="479207" cy="3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7B7EC51-0DC9-4CE9-A428-A821CC550DEF}"/>
              </a:ext>
            </a:extLst>
          </p:cNvPr>
          <p:cNvCxnSpPr>
            <a:stCxn id="51" idx="3"/>
          </p:cNvCxnSpPr>
          <p:nvPr/>
        </p:nvCxnSpPr>
        <p:spPr>
          <a:xfrm>
            <a:off x="5763296" y="3076263"/>
            <a:ext cx="827805" cy="100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0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F181A"/>
      </a:accent1>
      <a:accent2>
        <a:srgbClr val="C2612E"/>
      </a:accent2>
      <a:accent3>
        <a:srgbClr val="D0AF72"/>
      </a:accent3>
      <a:accent4>
        <a:srgbClr val="D8B25C"/>
      </a:accent4>
      <a:accent5>
        <a:srgbClr val="7BA79D"/>
      </a:accent5>
      <a:accent6>
        <a:srgbClr val="968C8C"/>
      </a:accent6>
      <a:hlink>
        <a:srgbClr val="243F56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3793</TotalTime>
  <Words>828</Words>
  <Application>Microsoft Office PowerPoint</Application>
  <PresentationFormat>On-screen Show (4:3)</PresentationFormat>
  <Paragraphs>182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Bitmap Image</vt:lpstr>
      <vt:lpstr>Astronomical Data Archives Workshop</vt:lpstr>
      <vt:lpstr>About the MWA</vt:lpstr>
      <vt:lpstr>About the MWA</vt:lpstr>
      <vt:lpstr>Services</vt:lpstr>
      <vt:lpstr>MWA Data Flow (now)</vt:lpstr>
      <vt:lpstr>MWA Architecture</vt:lpstr>
      <vt:lpstr>Data Archive</vt:lpstr>
      <vt:lpstr>MWA ASVO</vt:lpstr>
      <vt:lpstr>MWA ASVO Architecture</vt:lpstr>
      <vt:lpstr>MWA Software Stack</vt:lpstr>
      <vt:lpstr>MWA Software Stack</vt:lpstr>
      <vt:lpstr>MWA Software Stack</vt:lpstr>
      <vt:lpstr>Challenges</vt:lpstr>
      <vt:lpstr>Future work…</vt:lpstr>
      <vt:lpstr>MWA Future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Walker</dc:creator>
  <cp:lastModifiedBy>Greg Sleap</cp:lastModifiedBy>
  <cp:revision>448</cp:revision>
  <dcterms:created xsi:type="dcterms:W3CDTF">2018-06-20T01:49:49Z</dcterms:created>
  <dcterms:modified xsi:type="dcterms:W3CDTF">2019-08-05T05:13:33Z</dcterms:modified>
</cp:coreProperties>
</file>