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76" r:id="rId2"/>
    <p:sldId id="303" r:id="rId3"/>
    <p:sldId id="292" r:id="rId4"/>
    <p:sldId id="293" r:id="rId5"/>
    <p:sldId id="265" r:id="rId6"/>
    <p:sldId id="300" r:id="rId7"/>
    <p:sldId id="291" r:id="rId8"/>
    <p:sldId id="297" r:id="rId9"/>
    <p:sldId id="295" r:id="rId10"/>
    <p:sldId id="298" r:id="rId11"/>
    <p:sldId id="301" r:id="rId12"/>
    <p:sldId id="302" r:id="rId13"/>
    <p:sldId id="290" r:id="rId14"/>
    <p:sldId id="294" r:id="rId1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75366" autoAdjust="0"/>
  </p:normalViewPr>
  <p:slideViewPr>
    <p:cSldViewPr snapToGrid="0" snapToObjects="1">
      <p:cViewPr varScale="1">
        <p:scale>
          <a:sx n="102" d="100"/>
          <a:sy n="102" d="100"/>
        </p:scale>
        <p:origin x="-696" y="-11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112150-1F1D-394A-B3B4-F47BD1245040}" type="datetime1">
              <a:rPr lang="en-US" smtClean="0"/>
              <a:t>8/5/19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E8A273-44A3-F742-8364-1DBF8ADA4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0055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64A312-3390-3044-982F-2A0D318970D6}" type="datetime1">
              <a:rPr lang="en-US" smtClean="0"/>
              <a:t>8/5/19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639331-6BA6-1A49-9DCF-2309E1F98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67811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Challenges</a:t>
            </a:r>
            <a:r>
              <a:rPr lang="en-US" baseline="0" dirty="0"/>
              <a:t> for KOA</a:t>
            </a:r>
          </a:p>
          <a:p>
            <a:endParaRPr lang="en-US" baseline="0" dirty="0"/>
          </a:p>
          <a:p>
            <a:r>
              <a:rPr lang="en-US" baseline="0" dirty="0"/>
              <a:t>- Science platforms– priority   (Python code in place for the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High-level science products!!!!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Real time ingestions</a:t>
            </a:r>
          </a:p>
          <a:p>
            <a:pPr marL="171450" indent="-171450">
              <a:buFontTx/>
              <a:buChar char="-"/>
            </a:pPr>
            <a:endParaRPr lang="en-US" baseline="0" dirty="0"/>
          </a:p>
          <a:p>
            <a:pPr marL="171450" indent="-171450">
              <a:buFontTx/>
              <a:buChar char="-"/>
            </a:pPr>
            <a:endParaRPr lang="en-US" baseline="0" dirty="0"/>
          </a:p>
          <a:p>
            <a:endParaRPr lang="en-US" dirty="0"/>
          </a:p>
          <a:p>
            <a:r>
              <a:rPr lang="en-US" dirty="0"/>
              <a:t>-</a:t>
            </a:r>
            <a:r>
              <a:rPr lang="en-US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39331-6BA6-1A49-9DCF-2309E1F982D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702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Challenges for KOA</a:t>
            </a:r>
          </a:p>
          <a:p>
            <a:r>
              <a:rPr lang="en-US" dirty="0"/>
              <a:t>-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39331-6BA6-1A49-9DCF-2309E1F982D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544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39331-6BA6-1A49-9DCF-2309E1F982D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3032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639331-6BA6-1A49-9DCF-2309E1F982D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3797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39331-6BA6-1A49-9DCF-2309E1F982D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136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9766" y="24971"/>
            <a:ext cx="7543800" cy="1143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057" y="1953657"/>
            <a:ext cx="6858000" cy="74295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EC081-023E-7644-B74D-D57C5F5598CA}" type="datetime1">
              <a:rPr lang="en-US" smtClean="0"/>
              <a:t>8/5/19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514350"/>
            <a:ext cx="7239000" cy="291465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DA19D-068C-2840-A0B5-55CE342BBEE9}" type="datetime1">
              <a:rPr lang="en-US" smtClean="0"/>
              <a:t>8/5/19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514351"/>
            <a:ext cx="1828800" cy="405764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514351"/>
            <a:ext cx="5715000" cy="36576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1C0CA-053D-A54F-87BF-5EF5F0BFE140}" type="datetime1">
              <a:rPr lang="en-US" smtClean="0"/>
              <a:t>8/5/19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20A70-307B-4A42-A6D0-8C73B7A039EA}" type="datetime1">
              <a:rPr lang="en-US" smtClean="0"/>
              <a:t>8/5/19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250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151" y="115416"/>
            <a:ext cx="6781800" cy="12001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7045"/>
            <a:ext cx="7543800" cy="29146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F1347-EDCB-2948-9019-8CA1D1082A54}" type="datetime1">
              <a:rPr lang="en-US" smtClean="0"/>
              <a:t>8/5/19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374469"/>
            <a:ext cx="7543800" cy="12573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714750"/>
            <a:ext cx="6858000" cy="6858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95376-B2BA-5142-A735-7093E8BB0D0D}" type="datetime1">
              <a:rPr lang="en-US" smtClean="0"/>
              <a:t>8/5/19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99058" y="1742236"/>
            <a:ext cx="4873869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1285417"/>
            <a:ext cx="7589520" cy="7543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457201"/>
            <a:ext cx="3657600" cy="282549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457201"/>
            <a:ext cx="3657600" cy="282549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9D1CC-F2DC-5243-BAC7-D4DD112CB589}" type="datetime1">
              <a:rPr lang="en-US" smtClean="0"/>
              <a:t>8/5/19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457200"/>
            <a:ext cx="3657600" cy="47982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996948"/>
            <a:ext cx="3657600" cy="2286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457200"/>
            <a:ext cx="3657600" cy="47982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996948"/>
            <a:ext cx="3657600" cy="2286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8CC41-A370-ED44-B247-7F8A6F1F8EEA}" type="datetime1">
              <a:rPr lang="en-US" smtClean="0"/>
              <a:t>8/5/19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937022"/>
            <a:ext cx="3657600" cy="11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937022"/>
            <a:ext cx="3657600" cy="11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A231B-9373-D846-8138-026F093DFC4D}" type="datetime1">
              <a:rPr lang="en-US" smtClean="0"/>
              <a:t>8/5/19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137BF-3550-B24C-B9D3-56B4D8AD821F}" type="datetime1">
              <a:rPr lang="en-US" smtClean="0"/>
              <a:t>8/5/19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429000"/>
            <a:ext cx="6784848" cy="120015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342900"/>
            <a:ext cx="4594934" cy="30860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342900"/>
            <a:ext cx="2673657" cy="30861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C31AD-8A86-214D-9763-9BBB81E2F4FF}" type="datetime1">
              <a:rPr lang="en-US" smtClean="0"/>
              <a:t>8/5/19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153444" y="1885752"/>
            <a:ext cx="28575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3429000"/>
            <a:ext cx="6784848" cy="120015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342900"/>
            <a:ext cx="7543800" cy="21717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2628900"/>
            <a:ext cx="7391400" cy="603647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ECBAE-CDE1-4D4F-A992-38CCA01B9AEB}" type="datetime1">
              <a:rPr lang="en-US" smtClean="0"/>
              <a:t>8/5/19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8866" y="285750"/>
            <a:ext cx="6781800" cy="120015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830220"/>
            <a:ext cx="7543800" cy="291465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465658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698CF799-2369-D446-90BE-C36647933796}" type="datetime1">
              <a:rPr lang="en-US" smtClean="0"/>
              <a:t>8/5/19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0" y="4656582"/>
            <a:ext cx="487386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7794" y="4656582"/>
            <a:ext cx="762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39676" y="1248367"/>
            <a:ext cx="7744965" cy="483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koa.ipac.caltech.edu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4" y="0"/>
            <a:ext cx="9018266" cy="120015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Six </a:t>
            </a:r>
            <a:r>
              <a:rPr lang="en-US" sz="3200" dirty="0"/>
              <a:t>NASA Funded Science Archives at Caltech/IPAC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7077" y="1387589"/>
            <a:ext cx="8098186" cy="4078885"/>
          </a:xfrm>
        </p:spPr>
        <p:txBody>
          <a:bodyPr>
            <a:normAutofit fontScale="92500"/>
          </a:bodyPr>
          <a:lstStyle/>
          <a:p>
            <a:pPr lvl="1"/>
            <a:r>
              <a:rPr lang="en-US" sz="2900" dirty="0"/>
              <a:t>Infrared Science Archive (IRSA</a:t>
            </a:r>
            <a:r>
              <a:rPr lang="en-US" sz="2900" dirty="0" smtClean="0"/>
              <a:t>).</a:t>
            </a:r>
            <a:endParaRPr lang="en-US" sz="2900" dirty="0"/>
          </a:p>
          <a:p>
            <a:pPr lvl="1"/>
            <a:r>
              <a:rPr lang="en-US" sz="2900" dirty="0"/>
              <a:t>NASA Extragalactic Archive (NED</a:t>
            </a:r>
            <a:r>
              <a:rPr lang="en-US" sz="2900" dirty="0" smtClean="0"/>
              <a:t>).</a:t>
            </a:r>
            <a:endParaRPr lang="en-US" sz="2900" dirty="0"/>
          </a:p>
          <a:p>
            <a:pPr lvl="1"/>
            <a:r>
              <a:rPr lang="en-US" sz="2900" dirty="0"/>
              <a:t>Keck Observatory Archive (KOA).</a:t>
            </a:r>
          </a:p>
          <a:p>
            <a:pPr lvl="1"/>
            <a:r>
              <a:rPr lang="en-US" sz="2900" dirty="0"/>
              <a:t>NASA Exoplanet Archive.</a:t>
            </a:r>
          </a:p>
          <a:p>
            <a:pPr lvl="1"/>
            <a:r>
              <a:rPr lang="en-US" sz="2900" dirty="0"/>
              <a:t>Exoplanet Follow-up Observing Program (</a:t>
            </a:r>
            <a:r>
              <a:rPr lang="en-US" sz="2900" dirty="0" err="1"/>
              <a:t>ExoFOP</a:t>
            </a:r>
            <a:r>
              <a:rPr lang="en-US" sz="2900" dirty="0"/>
              <a:t>).</a:t>
            </a:r>
          </a:p>
          <a:p>
            <a:pPr lvl="1"/>
            <a:r>
              <a:rPr lang="en-US" sz="2900" dirty="0"/>
              <a:t>Exoplanet Investigations with Doppler spectroscopy (NEID) Archive (2020) (</a:t>
            </a:r>
            <a:r>
              <a:rPr lang="en-US" sz="2900" i="1" dirty="0"/>
              <a:t>Funded by NN-explore </a:t>
            </a:r>
            <a:r>
              <a:rPr lang="en-US" sz="2900" dirty="0" smtClean="0"/>
              <a:t>).</a:t>
            </a:r>
            <a:endParaRPr lang="en-US" sz="2900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292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155" y="115416"/>
            <a:ext cx="8815003" cy="1200150"/>
          </a:xfrm>
        </p:spPr>
        <p:txBody>
          <a:bodyPr>
            <a:noAutofit/>
          </a:bodyPr>
          <a:lstStyle/>
          <a:p>
            <a:r>
              <a:rPr lang="en-US" sz="4000" dirty="0"/>
              <a:t>Things That </a:t>
            </a:r>
            <a:r>
              <a:rPr lang="en-US" sz="4000" dirty="0" smtClean="0"/>
              <a:t>Have Not Gone  </a:t>
            </a:r>
            <a:r>
              <a:rPr lang="en-US" sz="4000" dirty="0"/>
              <a:t>Quite </a:t>
            </a:r>
            <a:r>
              <a:rPr lang="en-US" sz="4000" dirty="0" smtClean="0"/>
              <a:t>Right!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1355" y="1640594"/>
            <a:ext cx="7907273" cy="3289832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 smtClean="0"/>
              <a:t>These are things since the archive inception that have not gone quite as expected:</a:t>
            </a:r>
          </a:p>
          <a:p>
            <a:pPr>
              <a:buFont typeface="Wingdings" charset="2"/>
              <a:buChar char="ü"/>
            </a:pPr>
            <a:r>
              <a:rPr lang="en-US" sz="2400" dirty="0" smtClean="0"/>
              <a:t>Did </a:t>
            </a:r>
            <a:r>
              <a:rPr lang="en-US" sz="2400" dirty="0"/>
              <a:t>not </a:t>
            </a:r>
            <a:r>
              <a:rPr lang="en-US" sz="2400" dirty="0" smtClean="0"/>
              <a:t>support </a:t>
            </a:r>
            <a:r>
              <a:rPr lang="en-US" sz="2400" i="1" dirty="0"/>
              <a:t>telescope assigned </a:t>
            </a:r>
            <a:r>
              <a:rPr lang="en-US" sz="2400" dirty="0"/>
              <a:t>file names </a:t>
            </a:r>
            <a:r>
              <a:rPr lang="is-IS" sz="2400" dirty="0"/>
              <a:t>… very slow take-up by Keck P</a:t>
            </a:r>
            <a:r>
              <a:rPr lang="en-US" sz="2400" dirty="0"/>
              <a:t>I</a:t>
            </a:r>
            <a:r>
              <a:rPr lang="is-IS" sz="2400" dirty="0"/>
              <a:t>s.</a:t>
            </a:r>
          </a:p>
          <a:p>
            <a:pPr>
              <a:buFont typeface="Wingdings" charset="2"/>
              <a:buChar char="ü"/>
            </a:pPr>
            <a:r>
              <a:rPr lang="is-IS" sz="2400" dirty="0" smtClean="0"/>
              <a:t>Slow to </a:t>
            </a:r>
            <a:r>
              <a:rPr lang="is-IS" sz="2400" dirty="0"/>
              <a:t>develop modern </a:t>
            </a:r>
            <a:r>
              <a:rPr lang="is-IS" sz="2400" dirty="0" smtClean="0"/>
              <a:t>interfaces and more scalable end-user services because of emphasis on ingesting all the data.</a:t>
            </a:r>
            <a:endParaRPr lang="is-IS" sz="2400" dirty="0"/>
          </a:p>
          <a:p>
            <a:pPr>
              <a:buFont typeface="Wingdings" charset="2"/>
              <a:buChar char="ü"/>
            </a:pPr>
            <a:r>
              <a:rPr lang="is-IS" sz="2400" dirty="0" smtClean="0"/>
              <a:t>Very </a:t>
            </a:r>
            <a:r>
              <a:rPr lang="is-IS" sz="2400" dirty="0"/>
              <a:t>little take-up of </a:t>
            </a:r>
            <a:r>
              <a:rPr lang="is-IS" sz="2400" dirty="0" smtClean="0"/>
              <a:t>SIAPv2 program </a:t>
            </a:r>
            <a:r>
              <a:rPr lang="is-IS" sz="2400" dirty="0"/>
              <a:t>interface</a:t>
            </a:r>
            <a:r>
              <a:rPr lang="is-IS" sz="2400" dirty="0" smtClean="0"/>
              <a:t>.</a:t>
            </a:r>
          </a:p>
          <a:p>
            <a:pPr>
              <a:buFont typeface="Wingdings" charset="2"/>
              <a:buChar char="ü"/>
            </a:pPr>
            <a:r>
              <a:rPr lang="is-IS" sz="2400" dirty="0" smtClean="0"/>
              <a:t>Tried to develop DRPs ... </a:t>
            </a:r>
            <a:r>
              <a:rPr lang="en-US" sz="2400" dirty="0" smtClean="0"/>
              <a:t>but actually out of scope for KOA.</a:t>
            </a:r>
          </a:p>
          <a:p>
            <a:r>
              <a:rPr lang="is-IS" sz="2600" dirty="0" smtClean="0"/>
              <a:t>... </a:t>
            </a:r>
            <a:r>
              <a:rPr lang="en-US" sz="2600" dirty="0" smtClean="0"/>
              <a:t>B</a:t>
            </a:r>
            <a:r>
              <a:rPr lang="is-IS" sz="2600" dirty="0" smtClean="0"/>
              <a:t>ut none have been disastrous!</a:t>
            </a:r>
            <a:endParaRPr lang="is-IS" sz="2600" dirty="0"/>
          </a:p>
          <a:p>
            <a:pPr marL="0" indent="0">
              <a:buNone/>
            </a:pPr>
            <a:endParaRPr lang="is-I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59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607" y="115416"/>
            <a:ext cx="7944187" cy="1200150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Public Access to a Giant Private Telescope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5749" y="553687"/>
            <a:ext cx="7543800" cy="291465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KOA marries WMKO’s expertise with </a:t>
            </a:r>
            <a:r>
              <a:rPr lang="en-US" sz="2400" b="1" dirty="0" smtClean="0"/>
              <a:t>instrumentation and observatory operations</a:t>
            </a:r>
            <a:r>
              <a:rPr lang="en-US" sz="2400" dirty="0" smtClean="0"/>
              <a:t> with IPAC’s expertise with </a:t>
            </a:r>
            <a:r>
              <a:rPr lang="en-US" sz="2400" b="1" dirty="0" smtClean="0"/>
              <a:t>data management and archiving.</a:t>
            </a:r>
            <a:endParaRPr lang="en-US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7" name="Picture 6" descr="2019-07-31_08-52-5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048" y="2855024"/>
            <a:ext cx="2930342" cy="20754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2019-07-31_08-55-3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07" y="2855025"/>
            <a:ext cx="3498844" cy="20754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77807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Back Up Material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328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3665" y="0"/>
            <a:ext cx="6781800" cy="120015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KOA Hardware - WMKO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395" y="1193069"/>
            <a:ext cx="7543800" cy="2914650"/>
          </a:xfrm>
        </p:spPr>
        <p:txBody>
          <a:bodyPr>
            <a:noAutofit/>
          </a:bodyPr>
          <a:lstStyle/>
          <a:p>
            <a:r>
              <a:rPr lang="en-US" sz="2700" dirty="0"/>
              <a:t>Move f</a:t>
            </a:r>
            <a:r>
              <a:rPr lang="en-US" sz="2700" dirty="0" smtClean="0"/>
              <a:t>rom Solaris to </a:t>
            </a:r>
            <a:r>
              <a:rPr lang="en-US" sz="2700" dirty="0" err="1" smtClean="0"/>
              <a:t>CentOS</a:t>
            </a:r>
            <a:r>
              <a:rPr lang="en-US" sz="2700" dirty="0" smtClean="0"/>
              <a:t> </a:t>
            </a:r>
            <a:r>
              <a:rPr lang="en-US" sz="2700" dirty="0"/>
              <a:t>Linux virtual servers </a:t>
            </a:r>
            <a:r>
              <a:rPr lang="en-US" sz="2700" dirty="0" smtClean="0"/>
              <a:t>began 2015</a:t>
            </a:r>
          </a:p>
          <a:p>
            <a:pPr lvl="1"/>
            <a:r>
              <a:rPr lang="en-US" sz="2400" dirty="0" smtClean="0"/>
              <a:t>Two of the 10 active instruments to be deployed on </a:t>
            </a:r>
            <a:r>
              <a:rPr lang="en-US" sz="2400" dirty="0" err="1" smtClean="0"/>
              <a:t>CentOS</a:t>
            </a:r>
            <a:endParaRPr lang="en-US" sz="2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447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2121" y="115416"/>
            <a:ext cx="6781800" cy="1200150"/>
          </a:xfrm>
        </p:spPr>
        <p:txBody>
          <a:bodyPr/>
          <a:lstStyle/>
          <a:p>
            <a:pPr algn="ctr"/>
            <a:r>
              <a:rPr lang="en-US" dirty="0"/>
              <a:t>KOA Hardware - NExScI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Current hardware – ready to replace.</a:t>
            </a:r>
          </a:p>
          <a:p>
            <a:pPr lvl="1"/>
            <a:r>
              <a:rPr lang="en-US" dirty="0" smtClean="0"/>
              <a:t>Dell Power Edge R720 servers for development, testing, operations and ingest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Shares 100 TB disk space with Exoplanet Archive and NEID archive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Sun Server X3-2L database server</a:t>
            </a:r>
          </a:p>
          <a:p>
            <a:pPr lvl="1"/>
            <a:r>
              <a:rPr lang="en-US" dirty="0" smtClean="0"/>
              <a:t>Oracle DBMS</a:t>
            </a:r>
          </a:p>
          <a:p>
            <a:pPr lvl="2"/>
            <a:r>
              <a:rPr lang="en-US" sz="1800" dirty="0" smtClean="0"/>
              <a:t>Giving some thought to a No-SQL database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829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keckpairdawn.jpg"/>
          <p:cNvPicPr>
            <a:picLocks noChangeAspect="1"/>
          </p:cNvPicPr>
          <p:nvPr/>
        </p:nvPicPr>
        <p:blipFill>
          <a:blip r:embed="rId3" cstate="print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99" y="-625523"/>
            <a:ext cx="9163199" cy="6108799"/>
          </a:xfrm>
          <a:prstGeom prst="rect">
            <a:avLst/>
          </a:prstGeom>
        </p:spPr>
      </p:pic>
      <p:cxnSp>
        <p:nvCxnSpPr>
          <p:cNvPr id="8" name="Straight Connector 7"/>
          <p:cNvCxnSpPr>
            <a:cxnSpLocks/>
          </p:cNvCxnSpPr>
          <p:nvPr/>
        </p:nvCxnSpPr>
        <p:spPr>
          <a:xfrm>
            <a:off x="505516" y="4155278"/>
            <a:ext cx="820951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8225" y="2603189"/>
            <a:ext cx="8635775" cy="1552089"/>
          </a:xfrm>
        </p:spPr>
        <p:txBody>
          <a:bodyPr>
            <a:normAutofit fontScale="47500" lnSpcReduction="20000"/>
          </a:bodyPr>
          <a:lstStyle/>
          <a:p>
            <a:pPr algn="ctr"/>
            <a:r>
              <a:rPr lang="en-US" sz="4800" b="1" dirty="0">
                <a:latin typeface="Cambria"/>
                <a:cs typeface="Cambria"/>
              </a:rPr>
              <a:t>G. B. Berriman, C. R. Gelino, M. Kong, A</a:t>
            </a:r>
            <a:r>
              <a:rPr lang="en-US" sz="4800" b="1" dirty="0" smtClean="0">
                <a:latin typeface="Cambria"/>
                <a:cs typeface="Cambria"/>
              </a:rPr>
              <a:t>. C. </a:t>
            </a:r>
            <a:r>
              <a:rPr lang="en-US" sz="4800" b="1" dirty="0">
                <a:latin typeface="Cambria"/>
                <a:cs typeface="Cambria"/>
              </a:rPr>
              <a:t>Laity, M. </a:t>
            </a:r>
            <a:r>
              <a:rPr lang="en-US" sz="4800" b="1" dirty="0" smtClean="0">
                <a:latin typeface="Cambria"/>
                <a:cs typeface="Cambria"/>
              </a:rPr>
              <a:t>A. Swain</a:t>
            </a:r>
            <a:r>
              <a:rPr lang="en-US" sz="4800" b="1" dirty="0">
                <a:latin typeface="Cambria"/>
                <a:cs typeface="Cambria"/>
              </a:rPr>
              <a:t>. </a:t>
            </a:r>
          </a:p>
          <a:p>
            <a:pPr algn="ctr"/>
            <a:r>
              <a:rPr lang="en-US" sz="4800" b="1" i="1" dirty="0">
                <a:latin typeface="Cambria"/>
                <a:cs typeface="Cambria"/>
              </a:rPr>
              <a:t>(Caltech/IPAC-NExScI)</a:t>
            </a:r>
          </a:p>
          <a:p>
            <a:pPr algn="ctr"/>
            <a:r>
              <a:rPr lang="en-US" sz="4800" b="1" dirty="0">
                <a:latin typeface="Cambria"/>
                <a:cs typeface="Cambria"/>
              </a:rPr>
              <a:t> M. Brown, J. </a:t>
            </a:r>
            <a:r>
              <a:rPr lang="en-US" sz="4800" b="1" dirty="0" err="1">
                <a:latin typeface="Cambria"/>
                <a:cs typeface="Cambria"/>
              </a:rPr>
              <a:t>Mader</a:t>
            </a:r>
            <a:r>
              <a:rPr lang="en-US" sz="4800" b="1" dirty="0">
                <a:latin typeface="Cambria"/>
                <a:cs typeface="Cambria"/>
              </a:rPr>
              <a:t>, J. Riley, L. </a:t>
            </a:r>
            <a:r>
              <a:rPr lang="en-US" sz="4800" b="1" dirty="0" err="1">
                <a:latin typeface="Cambria"/>
                <a:cs typeface="Cambria"/>
              </a:rPr>
              <a:t>Rizzi</a:t>
            </a:r>
            <a:r>
              <a:rPr lang="en-US" sz="4800" b="1" dirty="0">
                <a:latin typeface="Cambria"/>
                <a:cs typeface="Cambria"/>
              </a:rPr>
              <a:t>.</a:t>
            </a:r>
          </a:p>
          <a:p>
            <a:pPr algn="ctr"/>
            <a:r>
              <a:rPr lang="en-US" sz="4800" b="1" dirty="0">
                <a:latin typeface="Cambria"/>
                <a:cs typeface="Cambria"/>
              </a:rPr>
              <a:t> </a:t>
            </a:r>
            <a:r>
              <a:rPr lang="en-US" sz="4800" b="1" i="1" dirty="0">
                <a:latin typeface="Cambria"/>
                <a:cs typeface="Cambria"/>
              </a:rPr>
              <a:t>(W. M. Keck Observatory)</a:t>
            </a:r>
          </a:p>
          <a:p>
            <a:pPr algn="ctr"/>
            <a:endParaRPr lang="en-US" sz="4800" b="1" dirty="0">
              <a:latin typeface="Cambria"/>
              <a:cs typeface="Cambria"/>
            </a:endParaRPr>
          </a:p>
          <a:p>
            <a:endParaRPr lang="en-US" sz="4800" b="1" dirty="0">
              <a:latin typeface="Cambria"/>
              <a:cs typeface="Cambria"/>
            </a:endParaRPr>
          </a:p>
          <a:p>
            <a:endParaRPr lang="en-US" sz="4800" b="1" dirty="0">
              <a:latin typeface="Cambria"/>
              <a:cs typeface="Cambri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7816" y="1604533"/>
            <a:ext cx="8278091" cy="1143000"/>
          </a:xfrm>
        </p:spPr>
        <p:txBody>
          <a:bodyPr/>
          <a:lstStyle/>
          <a:p>
            <a:pPr lvl="1" algn="ctr" rtl="0">
              <a:spcBef>
                <a:spcPct val="0"/>
              </a:spcBef>
            </a:pPr>
            <a:r>
              <a:rPr lang="en-US" sz="4800" cap="small" dirty="0">
                <a:latin typeface="+mj-lt"/>
              </a:rPr>
              <a:t>Challenges Facing The Keck Observatory Archive</a:t>
            </a:r>
            <a:r>
              <a:rPr lang="en-US" sz="5400" cap="small" dirty="0"/>
              <a:t/>
            </a:r>
            <a:br>
              <a:rPr lang="en-US" sz="5400" cap="small" dirty="0"/>
            </a:br>
            <a:r>
              <a:rPr lang="en-US" sz="2400" i="1" cap="small" dirty="0">
                <a:latin typeface="+mj-lt"/>
              </a:rPr>
              <a:t>A </a:t>
            </a:r>
            <a:r>
              <a:rPr lang="en-US" sz="2400" i="1" dirty="0">
                <a:latin typeface="+mj-lt"/>
              </a:rPr>
              <a:t>C</a:t>
            </a:r>
            <a:r>
              <a:rPr lang="en-US" sz="2400" i="1" dirty="0" smtClean="0">
                <a:latin typeface="+mj-lt"/>
              </a:rPr>
              <a:t>ollaboration </a:t>
            </a:r>
            <a:r>
              <a:rPr lang="en-US" sz="2400" i="1" dirty="0">
                <a:latin typeface="+mj-lt"/>
              </a:rPr>
              <a:t>Between the W. M. Keck Observatory </a:t>
            </a:r>
            <a:br>
              <a:rPr lang="en-US" sz="2400" i="1" dirty="0">
                <a:latin typeface="+mj-lt"/>
              </a:rPr>
            </a:br>
            <a:r>
              <a:rPr lang="en-US" sz="2400" i="1" dirty="0">
                <a:latin typeface="+mj-lt"/>
              </a:rPr>
              <a:t>and Caltech/IPAC-NExScI</a:t>
            </a:r>
            <a:r>
              <a:rPr lang="en-US" sz="2400" i="1" dirty="0"/>
              <a:t>.</a:t>
            </a:r>
            <a:br>
              <a:rPr lang="en-US" sz="2400" i="1" dirty="0"/>
            </a:br>
            <a:endParaRPr lang="en-US" sz="2400" i="1" cap="small" dirty="0"/>
          </a:p>
        </p:txBody>
      </p:sp>
      <p:pic>
        <p:nvPicPr>
          <p:cNvPr id="4" name="Picture 3" descr="JPL_Smal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4399737"/>
            <a:ext cx="987847" cy="3358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0800000" flipH="1" flipV="1">
            <a:off x="5374987" y="4347135"/>
            <a:ext cx="878239" cy="4547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74749" y="4347135"/>
            <a:ext cx="484778" cy="484778"/>
          </a:xfrm>
          <a:prstGeom prst="rect">
            <a:avLst/>
          </a:prstGeom>
        </p:spPr>
      </p:pic>
      <p:pic>
        <p:nvPicPr>
          <p:cNvPr id="12" name="Picture 11" descr="Caltech_LOGO-Orange_RGB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73" y="4296111"/>
            <a:ext cx="1391759" cy="597568"/>
          </a:xfrm>
          <a:prstGeom prst="rect">
            <a:avLst/>
          </a:prstGeom>
        </p:spPr>
      </p:pic>
      <p:pic>
        <p:nvPicPr>
          <p:cNvPr id="13" name="Picture 12" descr="TinyNExScI_FullColorLogo.bmp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896" y="4296111"/>
            <a:ext cx="1085366" cy="573171"/>
          </a:xfrm>
          <a:prstGeom prst="rect">
            <a:avLst/>
          </a:prstGeom>
        </p:spPr>
      </p:pic>
      <p:pic>
        <p:nvPicPr>
          <p:cNvPr id="14" name="Picture 13" descr="KOAlogo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526" y="4375595"/>
            <a:ext cx="1134332" cy="42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3177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198" y="27386"/>
            <a:ext cx="8788802" cy="1200150"/>
          </a:xfrm>
        </p:spPr>
        <p:txBody>
          <a:bodyPr>
            <a:noAutofit/>
          </a:bodyPr>
          <a:lstStyle/>
          <a:p>
            <a:r>
              <a:rPr lang="en-US" sz="4400" dirty="0"/>
              <a:t>KOA is the archive for </a:t>
            </a:r>
            <a:r>
              <a:rPr lang="en-US" sz="4400" i="1" dirty="0"/>
              <a:t>all</a:t>
            </a:r>
            <a:r>
              <a:rPr lang="en-US" sz="4400" dirty="0"/>
              <a:t>  WMKO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362501"/>
            <a:ext cx="7913915" cy="3586455"/>
          </a:xfrm>
        </p:spPr>
        <p:txBody>
          <a:bodyPr>
            <a:normAutofit/>
          </a:bodyPr>
          <a:lstStyle/>
          <a:p>
            <a:r>
              <a:rPr lang="en-US" sz="2200" b="1" dirty="0" smtClean="0"/>
              <a:t>The </a:t>
            </a:r>
            <a:r>
              <a:rPr lang="en-US" sz="2200" b="1" dirty="0"/>
              <a:t>Keck Advantage: “The Observer Owns The </a:t>
            </a:r>
            <a:r>
              <a:rPr lang="en-US" sz="2200" b="1" dirty="0" smtClean="0"/>
              <a:t>Night”</a:t>
            </a:r>
            <a:r>
              <a:rPr lang="en-US" sz="2200" b="1" dirty="0"/>
              <a:t> </a:t>
            </a:r>
            <a:r>
              <a:rPr lang="en-US" sz="2200" b="1" dirty="0" smtClean="0"/>
              <a:t>                 data not intended </a:t>
            </a:r>
            <a:r>
              <a:rPr lang="en-US" sz="2200" b="1" dirty="0"/>
              <a:t>for archiving.</a:t>
            </a:r>
          </a:p>
          <a:p>
            <a:r>
              <a:rPr lang="en-US" sz="2200" dirty="0" smtClean="0"/>
              <a:t>KOA </a:t>
            </a:r>
            <a:r>
              <a:rPr lang="en-US" sz="2200" dirty="0"/>
              <a:t>o</a:t>
            </a:r>
            <a:r>
              <a:rPr lang="en-US" sz="2200" dirty="0" smtClean="0"/>
              <a:t>pened </a:t>
            </a:r>
            <a:r>
              <a:rPr lang="en-US" sz="2200" dirty="0"/>
              <a:t>for business in 2004</a:t>
            </a:r>
            <a:r>
              <a:rPr lang="en-US" sz="2200" dirty="0" smtClean="0"/>
              <a:t>.</a:t>
            </a:r>
          </a:p>
          <a:p>
            <a:pPr lvl="1"/>
            <a:r>
              <a:rPr lang="en-US" sz="2000" b="1" dirty="0"/>
              <a:t>F</a:t>
            </a:r>
            <a:r>
              <a:rPr lang="en-US" sz="2000" b="1" dirty="0" smtClean="0"/>
              <a:t>ocus </a:t>
            </a:r>
            <a:r>
              <a:rPr lang="en-US" sz="2000" b="1" dirty="0"/>
              <a:t>on creating coherent, consistent data sets for each </a:t>
            </a:r>
            <a:r>
              <a:rPr lang="en-US" sz="2000" b="1" dirty="0" smtClean="0"/>
              <a:t>instrument.</a:t>
            </a:r>
            <a:endParaRPr lang="en-US" sz="2000" dirty="0"/>
          </a:p>
          <a:p>
            <a:pPr lvl="1"/>
            <a:r>
              <a:rPr lang="en-US" sz="2000" dirty="0" smtClean="0"/>
              <a:t>Archives raw </a:t>
            </a:r>
            <a:r>
              <a:rPr lang="en-US" sz="2000" dirty="0"/>
              <a:t>data for all </a:t>
            </a:r>
            <a:r>
              <a:rPr lang="en-US" sz="2000" dirty="0" smtClean="0"/>
              <a:t>12 WMKO </a:t>
            </a:r>
            <a:r>
              <a:rPr lang="en-US" sz="2000" dirty="0"/>
              <a:t>instruments since </a:t>
            </a:r>
            <a:r>
              <a:rPr lang="en-US" sz="2000" dirty="0" smtClean="0"/>
              <a:t>1994 (55 TB).</a:t>
            </a:r>
          </a:p>
          <a:p>
            <a:pPr lvl="1"/>
            <a:r>
              <a:rPr lang="en-US" sz="2000" dirty="0" smtClean="0"/>
              <a:t>Creates optimum set of calibration files and browse quality reduced products.</a:t>
            </a:r>
            <a:endParaRPr lang="en-US" sz="2000" dirty="0"/>
          </a:p>
          <a:p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116363" y="4530316"/>
            <a:ext cx="410881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hlinkClick r:id="rId2"/>
              </a:rPr>
              <a:t>https://koa.ipac.caltech.edu</a:t>
            </a:r>
            <a:endParaRPr lang="en-US" sz="2800" b="1" dirty="0"/>
          </a:p>
          <a:p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7954860" y="1742037"/>
            <a:ext cx="619597" cy="19559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566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665" y="115416"/>
            <a:ext cx="8119230" cy="120015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Architecture of Data Flow</a:t>
            </a:r>
          </a:p>
        </p:txBody>
      </p:sp>
      <p:pic>
        <p:nvPicPr>
          <p:cNvPr id="5" name="Content Placeholder 4" descr="koa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3088" r="-53088"/>
          <a:stretch>
            <a:fillRect/>
          </a:stretch>
        </p:blipFill>
        <p:spPr>
          <a:xfrm>
            <a:off x="-763593" y="1315566"/>
            <a:ext cx="9907594" cy="3827934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076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857" y="-68688"/>
            <a:ext cx="8943549" cy="1200150"/>
          </a:xfrm>
        </p:spPr>
        <p:txBody>
          <a:bodyPr>
            <a:noAutofit/>
          </a:bodyPr>
          <a:lstStyle/>
          <a:p>
            <a:r>
              <a:rPr lang="en-US" sz="3200" dirty="0"/>
              <a:t>The </a:t>
            </a:r>
            <a:r>
              <a:rPr lang="en-US" sz="3200" dirty="0" smtClean="0"/>
              <a:t>Challenges </a:t>
            </a:r>
            <a:r>
              <a:rPr lang="is-IS" sz="3200" dirty="0" smtClean="0"/>
              <a:t>… All Within Resource Constraints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865" y="1036583"/>
            <a:ext cx="5687150" cy="4028509"/>
          </a:xfrm>
        </p:spPr>
        <p:txBody>
          <a:bodyPr>
            <a:normAutofit/>
          </a:bodyPr>
          <a:lstStyle/>
          <a:p>
            <a:r>
              <a:rPr lang="en-US" sz="2000" dirty="0"/>
              <a:t>Modernization </a:t>
            </a:r>
            <a:r>
              <a:rPr lang="en-US" sz="2000" dirty="0" smtClean="0"/>
              <a:t>of H/W and S/W architecture and end</a:t>
            </a:r>
            <a:r>
              <a:rPr lang="en-US" sz="2000" dirty="0"/>
              <a:t>-user </a:t>
            </a:r>
            <a:r>
              <a:rPr lang="en-US" sz="2000" dirty="0" smtClean="0"/>
              <a:t>services.</a:t>
            </a:r>
            <a:endParaRPr lang="en-US" sz="2000" dirty="0"/>
          </a:p>
          <a:p>
            <a:r>
              <a:rPr lang="en-US" sz="2000" dirty="0"/>
              <a:t>I</a:t>
            </a:r>
            <a:r>
              <a:rPr lang="en-US" sz="2000" dirty="0" smtClean="0"/>
              <a:t>ntegration </a:t>
            </a:r>
            <a:r>
              <a:rPr lang="en-US" sz="2000" dirty="0"/>
              <a:t>of KOA into Observatory operations.</a:t>
            </a:r>
          </a:p>
          <a:p>
            <a:pPr lvl="1"/>
            <a:r>
              <a:rPr lang="en-US" sz="2000" dirty="0"/>
              <a:t>Real-time ingestion of level 0 (raw) data and creation of level 1 products.</a:t>
            </a:r>
            <a:endParaRPr lang="en-US" sz="2000" dirty="0">
              <a:solidFill>
                <a:schemeClr val="tx1"/>
              </a:solidFill>
            </a:endParaRPr>
          </a:p>
          <a:p>
            <a:pPr lvl="2"/>
            <a:r>
              <a:rPr lang="en-US" sz="1800" dirty="0">
                <a:solidFill>
                  <a:schemeClr val="tx1"/>
                </a:solidFill>
              </a:rPr>
              <a:t>Time Domain and transient astronomy. </a:t>
            </a:r>
            <a:r>
              <a:rPr lang="en-US" sz="1800" dirty="0"/>
              <a:t>Multi Messenger Astronomy (MMA) follow-up</a:t>
            </a:r>
            <a:r>
              <a:rPr lang="en-US" sz="1800" dirty="0" smtClean="0"/>
              <a:t>.</a:t>
            </a:r>
          </a:p>
          <a:p>
            <a:r>
              <a:rPr lang="en-US" sz="2000" dirty="0" smtClean="0"/>
              <a:t>Support for contributed science-ready products.</a:t>
            </a:r>
            <a:endParaRPr lang="en-US" sz="2000" dirty="0"/>
          </a:p>
          <a:p>
            <a:r>
              <a:rPr lang="en-US" sz="2000" dirty="0"/>
              <a:t>AO community has requested access to AO-telemetry data for NIRC2, </a:t>
            </a:r>
            <a:r>
              <a:rPr lang="en-US" sz="2000" dirty="0" smtClean="0"/>
              <a:t>OSIRIS.</a:t>
            </a:r>
            <a:endParaRPr lang="en-US" sz="2000" dirty="0"/>
          </a:p>
        </p:txBody>
      </p:sp>
      <p:pic>
        <p:nvPicPr>
          <p:cNvPr id="4" name="Picture 3" descr="trsWithPWFS_WLabel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980" y="1622048"/>
            <a:ext cx="3153020" cy="315302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681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994" y="115416"/>
            <a:ext cx="6781800" cy="1200150"/>
          </a:xfrm>
        </p:spPr>
        <p:txBody>
          <a:bodyPr/>
          <a:lstStyle/>
          <a:p>
            <a:pPr algn="r"/>
            <a:r>
              <a:rPr lang="en-US" dirty="0"/>
              <a:t>A Bottom-Up Approach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78255"/>
            <a:ext cx="7543800" cy="2914650"/>
          </a:xfrm>
        </p:spPr>
        <p:txBody>
          <a:bodyPr>
            <a:normAutofit fontScale="25000" lnSpcReduction="20000"/>
          </a:bodyPr>
          <a:lstStyle/>
          <a:p>
            <a:r>
              <a:rPr lang="en-US" sz="7200" dirty="0"/>
              <a:t>Begin with hardware, OS and archive software</a:t>
            </a:r>
            <a:r>
              <a:rPr lang="is-IS" sz="7200" dirty="0"/>
              <a:t>…</a:t>
            </a:r>
            <a:endParaRPr lang="en-US" sz="7200" dirty="0"/>
          </a:p>
          <a:p>
            <a:pPr lvl="1"/>
            <a:r>
              <a:rPr lang="en-US" sz="7200" dirty="0"/>
              <a:t>Replace old servers running Red Hat and Solaris with </a:t>
            </a:r>
            <a:r>
              <a:rPr lang="en-US" sz="7200" dirty="0" err="1" smtClean="0"/>
              <a:t>CentOS</a:t>
            </a:r>
            <a:r>
              <a:rPr lang="en-US" sz="7200" dirty="0" smtClean="0"/>
              <a:t> virtual servers.</a:t>
            </a:r>
            <a:endParaRPr lang="en-US" sz="7200" dirty="0"/>
          </a:p>
          <a:p>
            <a:pPr lvl="1"/>
            <a:r>
              <a:rPr lang="en-US" sz="7200" dirty="0"/>
              <a:t>Deploy new Python based software architecture at WMKO and NExScI.</a:t>
            </a:r>
          </a:p>
          <a:p>
            <a:pPr lvl="2"/>
            <a:r>
              <a:rPr lang="en-US" sz="7200" dirty="0"/>
              <a:t>New architecture at NExScI will be API-</a:t>
            </a:r>
            <a:r>
              <a:rPr lang="en-US" sz="7200" dirty="0" smtClean="0"/>
              <a:t>based.</a:t>
            </a:r>
          </a:p>
          <a:p>
            <a:r>
              <a:rPr lang="en-US" sz="7200" dirty="0"/>
              <a:t>Then comes real time ingestion and integration with observatory</a:t>
            </a:r>
            <a:r>
              <a:rPr lang="is-IS" sz="7200" dirty="0"/>
              <a:t>….</a:t>
            </a:r>
            <a:endParaRPr lang="en-US" sz="7200" dirty="0"/>
          </a:p>
          <a:p>
            <a:r>
              <a:rPr lang="is-IS" sz="7200" dirty="0"/>
              <a:t>… and reduced </a:t>
            </a:r>
            <a:r>
              <a:rPr lang="is-IS" sz="7200" dirty="0" smtClean="0"/>
              <a:t>products:</a:t>
            </a:r>
            <a:endParaRPr lang="is-IS" sz="7200" dirty="0"/>
          </a:p>
          <a:p>
            <a:pPr lvl="1"/>
            <a:r>
              <a:rPr lang="en-US" sz="7200" dirty="0"/>
              <a:t>Observatory will deploy and support</a:t>
            </a:r>
            <a:r>
              <a:rPr lang="en-US" sz="7200" b="1" dirty="0"/>
              <a:t> </a:t>
            </a:r>
            <a:r>
              <a:rPr lang="en-US" sz="7200" dirty="0"/>
              <a:t>Python</a:t>
            </a:r>
            <a:r>
              <a:rPr lang="en-US" sz="7200" b="1" dirty="0"/>
              <a:t> </a:t>
            </a:r>
            <a:r>
              <a:rPr lang="en-US" sz="7200" dirty="0"/>
              <a:t>data reduction packages.</a:t>
            </a:r>
          </a:p>
          <a:p>
            <a:pPr lvl="2"/>
            <a:r>
              <a:rPr lang="en-US" sz="7200" dirty="0"/>
              <a:t>KOA is an active </a:t>
            </a:r>
            <a:r>
              <a:rPr lang="en-US" sz="7200" dirty="0" smtClean="0"/>
              <a:t>participant.</a:t>
            </a:r>
          </a:p>
          <a:p>
            <a:pPr lvl="2"/>
            <a:r>
              <a:rPr lang="en-US" sz="7200" dirty="0" smtClean="0"/>
              <a:t>Support testing and evaluations.</a:t>
            </a:r>
          </a:p>
          <a:p>
            <a:pPr lvl="2"/>
            <a:r>
              <a:rPr lang="en-US" sz="7200" dirty="0" smtClean="0"/>
              <a:t>New DRPs will have automated mode to enable continued ingestion of reduced products.</a:t>
            </a:r>
            <a:endParaRPr lang="en-US" sz="7200" dirty="0"/>
          </a:p>
          <a:p>
            <a:endParaRPr lang="en-US" sz="4000" dirty="0"/>
          </a:p>
          <a:p>
            <a:endParaRPr lang="en-US" dirty="0"/>
          </a:p>
          <a:p>
            <a:endParaRPr lang="en-US" sz="60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533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129" y="131046"/>
            <a:ext cx="6781800" cy="120015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KOA Architecture - WMKO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629" y="1557044"/>
            <a:ext cx="7791165" cy="3181869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CSH </a:t>
            </a:r>
            <a:r>
              <a:rPr lang="en-US" dirty="0"/>
              <a:t>and IDL-</a:t>
            </a:r>
            <a:r>
              <a:rPr lang="en-US" dirty="0" smtClean="0"/>
              <a:t>based</a:t>
            </a:r>
            <a:r>
              <a:rPr lang="en-US" dirty="0"/>
              <a:t> i</a:t>
            </a:r>
            <a:r>
              <a:rPr lang="en-US" dirty="0" smtClean="0"/>
              <a:t>n </a:t>
            </a:r>
            <a:r>
              <a:rPr lang="en-US" dirty="0"/>
              <a:t>the dark depths of </a:t>
            </a:r>
            <a:r>
              <a:rPr lang="en-US" dirty="0" smtClean="0"/>
              <a:t>time. </a:t>
            </a:r>
            <a:endParaRPr lang="en-US" dirty="0"/>
          </a:p>
          <a:p>
            <a:pPr lvl="1"/>
            <a:r>
              <a:rPr lang="en-US" b="1" dirty="0" smtClean="0"/>
              <a:t>2017: Redesign </a:t>
            </a:r>
            <a:r>
              <a:rPr lang="en-US" b="1" dirty="0"/>
              <a:t>using object-oriented </a:t>
            </a:r>
            <a:r>
              <a:rPr lang="en-US" b="1" dirty="0" smtClean="0"/>
              <a:t>Python.</a:t>
            </a:r>
            <a:endParaRPr lang="en-US" b="1" dirty="0"/>
          </a:p>
          <a:p>
            <a:pPr lvl="2"/>
            <a:r>
              <a:rPr lang="en-US" dirty="0"/>
              <a:t>Subclasses define instrument </a:t>
            </a:r>
            <a:r>
              <a:rPr lang="en-US" dirty="0" smtClean="0"/>
              <a:t>differences.</a:t>
            </a:r>
            <a:endParaRPr lang="en-US" dirty="0"/>
          </a:p>
          <a:p>
            <a:pPr lvl="2"/>
            <a:r>
              <a:rPr lang="en-US" dirty="0"/>
              <a:t>Easier operations: sub-modules can be invoked </a:t>
            </a:r>
            <a:r>
              <a:rPr lang="en-US" dirty="0" smtClean="0"/>
              <a:t>individually.</a:t>
            </a:r>
            <a:endParaRPr lang="en-US" dirty="0"/>
          </a:p>
          <a:p>
            <a:pPr lvl="2"/>
            <a:r>
              <a:rPr lang="en-US" dirty="0"/>
              <a:t>Easier maintenance: changes to instruments are </a:t>
            </a:r>
            <a:r>
              <a:rPr lang="en-US" dirty="0" smtClean="0"/>
              <a:t>isolated.</a:t>
            </a:r>
          </a:p>
          <a:p>
            <a:pPr lvl="1"/>
            <a:r>
              <a:rPr lang="en-US" dirty="0" smtClean="0"/>
              <a:t>2018: </a:t>
            </a:r>
            <a:r>
              <a:rPr lang="en-US" dirty="0"/>
              <a:t>F</a:t>
            </a:r>
            <a:r>
              <a:rPr lang="en-US" dirty="0" smtClean="0"/>
              <a:t>irst </a:t>
            </a:r>
            <a:r>
              <a:rPr lang="en-US" dirty="0"/>
              <a:t>new instrument archiving deployed in </a:t>
            </a:r>
            <a:r>
              <a:rPr lang="en-US" dirty="0" smtClean="0"/>
              <a:t>Python.</a:t>
            </a:r>
            <a:endParaRPr lang="en-US" dirty="0"/>
          </a:p>
          <a:p>
            <a:pPr lvl="1"/>
            <a:r>
              <a:rPr lang="en-US" dirty="0"/>
              <a:t>3 converted from </a:t>
            </a:r>
            <a:r>
              <a:rPr lang="en-US" dirty="0" smtClean="0"/>
              <a:t>IDL.</a:t>
            </a:r>
            <a:endParaRPr lang="en-US" dirty="0"/>
          </a:p>
          <a:p>
            <a:pPr lvl="1"/>
            <a:r>
              <a:rPr lang="en-US" dirty="0"/>
              <a:t>Remaining </a:t>
            </a:r>
            <a:r>
              <a:rPr lang="en-US" dirty="0" smtClean="0"/>
              <a:t>instruments by </a:t>
            </a:r>
            <a:r>
              <a:rPr lang="en-US" dirty="0"/>
              <a:t>end of </a:t>
            </a:r>
            <a:r>
              <a:rPr lang="en-US" dirty="0" smtClean="0"/>
              <a:t>2020.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063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151" y="115416"/>
            <a:ext cx="7566678" cy="120015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NExScI End User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Web-based search engines </a:t>
            </a:r>
            <a:r>
              <a:rPr lang="en-US" sz="2800" dirty="0" smtClean="0"/>
              <a:t>and </a:t>
            </a:r>
            <a:r>
              <a:rPr lang="en-US" sz="2800" dirty="0"/>
              <a:t>Solar System Search </a:t>
            </a:r>
            <a:r>
              <a:rPr lang="en-US" sz="2800" dirty="0" smtClean="0"/>
              <a:t>Service.</a:t>
            </a:r>
            <a:endParaRPr lang="en-US" sz="2800" dirty="0"/>
          </a:p>
          <a:p>
            <a:r>
              <a:rPr lang="en-US" sz="2800" dirty="0"/>
              <a:t>Table of released </a:t>
            </a:r>
            <a:r>
              <a:rPr lang="en-US" sz="2800" dirty="0" smtClean="0"/>
              <a:t>programs </a:t>
            </a:r>
            <a:r>
              <a:rPr lang="en-US" sz="2800" dirty="0"/>
              <a:t>(web, CSV, IPAC format</a:t>
            </a:r>
            <a:r>
              <a:rPr lang="en-US" sz="2800" dirty="0" smtClean="0"/>
              <a:t>).</a:t>
            </a:r>
            <a:endParaRPr lang="en-US" sz="2800" dirty="0"/>
          </a:p>
          <a:p>
            <a:r>
              <a:rPr lang="en-US" sz="2800" dirty="0"/>
              <a:t>SIAP v2 Program </a:t>
            </a:r>
            <a:r>
              <a:rPr lang="en-US" sz="2800" dirty="0" smtClean="0"/>
              <a:t>Interface.</a:t>
            </a:r>
          </a:p>
          <a:p>
            <a:r>
              <a:rPr lang="en-US" sz="2800" b="1" dirty="0" smtClean="0"/>
              <a:t>All built atop the Science </a:t>
            </a:r>
            <a:r>
              <a:rPr lang="en-US" sz="2800" b="1" dirty="0"/>
              <a:t>Information System developed for </a:t>
            </a:r>
            <a:r>
              <a:rPr lang="en-US" sz="2800" b="1" dirty="0" smtClean="0"/>
              <a:t>IRSA – C, Java, Javascript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659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36905" y="-414967"/>
            <a:ext cx="10138665" cy="1651153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The Future of </a:t>
            </a:r>
            <a:r>
              <a:rPr lang="en-US" sz="3600" dirty="0" smtClean="0"/>
              <a:t> KOA End User Services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1999" y="1390476"/>
            <a:ext cx="7807811" cy="3473438"/>
          </a:xfrm>
        </p:spPr>
        <p:txBody>
          <a:bodyPr>
            <a:noAutofit/>
          </a:bodyPr>
          <a:lstStyle/>
          <a:p>
            <a:r>
              <a:rPr lang="en-US" sz="2400" dirty="0"/>
              <a:t>New architecture will be API </a:t>
            </a:r>
            <a:r>
              <a:rPr lang="en-US" sz="2400" dirty="0" smtClean="0"/>
              <a:t>based.</a:t>
            </a:r>
            <a:endParaRPr lang="en-US" sz="2400" dirty="0"/>
          </a:p>
          <a:p>
            <a:pPr lvl="1"/>
            <a:r>
              <a:rPr lang="en-US" sz="2000" dirty="0"/>
              <a:t>Built on top of a lightweight TAP server written in Python</a:t>
            </a:r>
            <a:r>
              <a:rPr lang="en-US" sz="2400" dirty="0"/>
              <a:t>.</a:t>
            </a:r>
          </a:p>
          <a:p>
            <a:pPr lvl="2"/>
            <a:r>
              <a:rPr lang="en-US" sz="1800" dirty="0"/>
              <a:t>DBMS-agnostic as far as is </a:t>
            </a:r>
            <a:r>
              <a:rPr lang="en-US" sz="1800" dirty="0" smtClean="0"/>
              <a:t>possible.</a:t>
            </a:r>
            <a:endParaRPr lang="en-US" sz="1800" dirty="0"/>
          </a:p>
          <a:p>
            <a:r>
              <a:rPr lang="en-US" sz="2400" dirty="0"/>
              <a:t>Deploy KOA on a Science Platform:</a:t>
            </a:r>
          </a:p>
          <a:p>
            <a:pPr lvl="1"/>
            <a:r>
              <a:rPr lang="en-US" sz="2400" dirty="0" err="1"/>
              <a:t>Astroquery</a:t>
            </a:r>
            <a:r>
              <a:rPr lang="en-US" sz="2400" dirty="0"/>
              <a:t>-compliant Python client </a:t>
            </a:r>
            <a:r>
              <a:rPr lang="en-US" sz="2400" dirty="0" smtClean="0"/>
              <a:t>interface.</a:t>
            </a:r>
            <a:endParaRPr lang="en-US" sz="2400" dirty="0"/>
          </a:p>
          <a:p>
            <a:pPr lvl="1"/>
            <a:r>
              <a:rPr lang="en-US" sz="2400" dirty="0"/>
              <a:t>Tight integration of KOA data access and data reduction pipelines.</a:t>
            </a:r>
          </a:p>
          <a:p>
            <a:pPr lvl="1"/>
            <a:r>
              <a:rPr lang="en-US" sz="2400" dirty="0"/>
              <a:t>Custom Python </a:t>
            </a:r>
            <a:r>
              <a:rPr lang="en-US" sz="2400" dirty="0" smtClean="0"/>
              <a:t>clients invoke </a:t>
            </a:r>
            <a:r>
              <a:rPr lang="en-US" sz="2400" dirty="0"/>
              <a:t>a Precision Radial Velocity (PRV) pipeline for HIRES data.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426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Newsprint.thmx</Template>
  <TotalTime>11067</TotalTime>
  <Words>849</Words>
  <Application>Microsoft Macintosh PowerPoint</Application>
  <PresentationFormat>On-screen Show (16:9)</PresentationFormat>
  <Paragraphs>114</Paragraphs>
  <Slides>14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Newsprint</vt:lpstr>
      <vt:lpstr>Six NASA Funded Science Archives at Caltech/IPAC</vt:lpstr>
      <vt:lpstr>Challenges Facing The Keck Observatory Archive A Collaboration Between the W. M. Keck Observatory  and Caltech/IPAC-NExScI. </vt:lpstr>
      <vt:lpstr>KOA is the archive for all  WMKO data</vt:lpstr>
      <vt:lpstr>Architecture of Data Flow</vt:lpstr>
      <vt:lpstr>The Challenges … All Within Resource Constraints</vt:lpstr>
      <vt:lpstr>A Bottom-Up Approach </vt:lpstr>
      <vt:lpstr>KOA Architecture - WMKO</vt:lpstr>
      <vt:lpstr>NExScI End User Services</vt:lpstr>
      <vt:lpstr>The Future of  KOA End User Services</vt:lpstr>
      <vt:lpstr>Things That Have Not Gone  Quite Right!</vt:lpstr>
      <vt:lpstr>Public Access to a Giant Private Telescope</vt:lpstr>
      <vt:lpstr>Back Up Material</vt:lpstr>
      <vt:lpstr>KOA Hardware - WMKO</vt:lpstr>
      <vt:lpstr>KOA Hardware - NExScI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Keck Observatory Archive</dc:title>
  <dc:creator>Bruce Berriman</dc:creator>
  <cp:lastModifiedBy>Bruce Berriman</cp:lastModifiedBy>
  <cp:revision>186</cp:revision>
  <cp:lastPrinted>2019-07-23T18:39:26Z</cp:lastPrinted>
  <dcterms:created xsi:type="dcterms:W3CDTF">2018-11-10T20:02:04Z</dcterms:created>
  <dcterms:modified xsi:type="dcterms:W3CDTF">2019-08-04T23:43:10Z</dcterms:modified>
</cp:coreProperties>
</file>