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73" r:id="rId9"/>
    <p:sldId id="271" r:id="rId10"/>
    <p:sldId id="274" r:id="rId11"/>
    <p:sldId id="272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7D167-2E9F-4128-8390-743E564CB14D}" type="datetimeFigureOut">
              <a:rPr kumimoji="1" lang="ja-JP" altLang="en-US" smtClean="0"/>
              <a:t>2019/8/4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7F569-DE1E-4D9E-81BC-A5D2F9D40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72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7F569-DE1E-4D9E-81BC-A5D2F9D4071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27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7F569-DE1E-4D9E-81BC-A5D2F9D4071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94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7F569-DE1E-4D9E-81BC-A5D2F9D4071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92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S18A:file 470TB+47TB  PDR2 row 7.1</a:t>
            </a:r>
            <a:r>
              <a:rPr kumimoji="1" lang="ja-JP" altLang="en-US" b="1" dirty="0"/>
              <a:t>億</a:t>
            </a:r>
            <a:r>
              <a:rPr kumimoji="1" lang="en-US" altLang="ja-JP" b="1" dirty="0"/>
              <a:t>=700million(5band included), </a:t>
            </a:r>
            <a:r>
              <a:rPr kumimoji="1" lang="ja-JP" altLang="en-US" b="1" dirty="0"/>
              <a:t>最終</a:t>
            </a:r>
            <a:r>
              <a:rPr kumimoji="1" lang="en-US" altLang="ja-JP" b="1" dirty="0"/>
              <a:t>CCD400</a:t>
            </a:r>
            <a:r>
              <a:rPr kumimoji="1" lang="ja-JP" altLang="en-US" b="1" dirty="0"/>
              <a:t>億＝</a:t>
            </a:r>
            <a:r>
              <a:rPr kumimoji="1" lang="en-US" altLang="ja-JP" b="1" dirty="0"/>
              <a:t>40billion</a:t>
            </a:r>
            <a:r>
              <a:rPr kumimoji="1" lang="ja-JP" altLang="en-US" b="1" dirty="0" err="1"/>
              <a:t>ｘ</a:t>
            </a:r>
            <a:r>
              <a:rPr kumimoji="1" lang="ja-JP" altLang="en-US" b="1" dirty="0"/>
              <a:t>バンド行、 </a:t>
            </a:r>
            <a:r>
              <a:rPr kumimoji="1" lang="en-US" altLang="ja-JP" b="1" dirty="0"/>
              <a:t>coadd5.5</a:t>
            </a:r>
            <a:r>
              <a:rPr kumimoji="1" lang="ja-JP" altLang="en-US" b="1" dirty="0"/>
              <a:t>億</a:t>
            </a:r>
            <a:r>
              <a:rPr kumimoji="1" lang="en-US" altLang="ja-JP" b="1" dirty="0"/>
              <a:t>=0.5billionx</a:t>
            </a:r>
            <a:r>
              <a:rPr kumimoji="1" lang="ja-JP" altLang="en-US" b="1" dirty="0"/>
              <a:t>バンド行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7F569-DE1E-4D9E-81BC-A5D2F9D4071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7F569-DE1E-4D9E-81BC-A5D2F9D4071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27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44C621-DDAB-4EC9-A0B2-17DC097BD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23689D-1B4A-4042-8712-AFB2CA107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2C419A-C434-4F5B-80C4-00B8FA29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93D-9AEA-42CE-BB62-CDC283F757C5}" type="datetimeFigureOut">
              <a:rPr kumimoji="1" lang="ja-JP" altLang="en-US" smtClean="0"/>
              <a:t>2019/8/4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0B96E1-BA2B-493E-8D20-AC6C57CA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4630C5-D2CE-429C-A65B-6D2F6B0D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0E-C4FD-4A38-930B-B4F33CE319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58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DDBD8C-73A6-42AF-963C-67D07275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341D88E-D934-4300-A235-AE71F45F6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18BB73-B61F-41E7-BDBC-E84229E2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93D-9AEA-42CE-BB62-CDC283F757C5}" type="datetimeFigureOut">
              <a:rPr kumimoji="1" lang="ja-JP" altLang="en-US" smtClean="0"/>
              <a:t>2019/8/4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2867BD-C947-486F-985C-179F0451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33B3E5-5B9B-4D87-BCD8-62E82A59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0E-C4FD-4A38-930B-B4F33CE319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6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5E5CE1A-1A61-46E7-A754-D9F17312C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DF00DD-4E47-4C10-9874-59C3B025B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02557B-0134-4A84-A847-0AF307AE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93D-9AEA-42CE-BB62-CDC283F757C5}" type="datetimeFigureOut">
              <a:rPr kumimoji="1" lang="ja-JP" altLang="en-US" smtClean="0"/>
              <a:t>2019/8/4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AF1240-6FAA-4A88-944F-5F6B60A7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C4CECA-201F-4B1B-934C-93F7BA15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0E-C4FD-4A38-930B-B4F33CE319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88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502A73-D565-4236-8BE8-47ACAB33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AF27B1-028B-415D-9762-388C9B43B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E5BE29-9632-43C6-B8E8-8711C6DF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93D-9AEA-42CE-BB62-CDC283F757C5}" type="datetimeFigureOut">
              <a:rPr kumimoji="1" lang="ja-JP" altLang="en-US" smtClean="0"/>
              <a:t>2019/8/4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DA3E2B-588F-47FB-B15A-9A9B2472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E47C77-0778-4477-B65A-BC621DE8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0E-C4FD-4A38-930B-B4F33CE319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56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B9A748-78E4-4162-A13E-EE69920B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E1C911-A68C-4F17-9897-1223C2549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FE54F0-A9BB-4463-B17C-6E7C7678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93D-9AEA-42CE-BB62-CDC283F757C5}" type="datetimeFigureOut">
              <a:rPr kumimoji="1" lang="ja-JP" altLang="en-US" smtClean="0"/>
              <a:t>2019/8/4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1D15B0-E702-4FFA-8AF6-AF45DE19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1198CA-F549-4B21-9ADA-121B8DCF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0E-C4FD-4A38-930B-B4F33CE319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28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20FC11-8334-4B37-83E9-CFEBB673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0CE02F-4390-4DF2-BCE9-2481C322E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1A11D5-ABC0-44C1-8BDD-A55591CF3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38CBE6-12D7-46D9-838D-D4A3D310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93D-9AEA-42CE-BB62-CDC283F757C5}" type="datetimeFigureOut">
              <a:rPr kumimoji="1" lang="ja-JP" altLang="en-US" smtClean="0"/>
              <a:t>2019/8/4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CC2C3B-561D-40FE-B724-171BC01E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DAC451-D1D3-4311-AEF3-9743457D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0E-C4FD-4A38-930B-B4F33CE319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4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97AC10-9BDB-4B32-8BBE-85A3E9905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921843-9699-481F-804E-03CED447D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416F62-3818-4D82-A32E-A259825C5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AE6F84-30B3-4740-8014-749DBBCA5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1BF4A59-3F04-495C-B8A0-C8D619058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7B8EC7C-38FB-424F-9616-8EAC443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93D-9AEA-42CE-BB62-CDC283F757C5}" type="datetimeFigureOut">
              <a:rPr kumimoji="1" lang="ja-JP" altLang="en-US" smtClean="0"/>
              <a:t>2019/8/4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60965D4-575A-43DA-861D-7C815C5D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0B53A33-2ACE-4ACB-9D17-D54B32BB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0E-C4FD-4A38-930B-B4F33CE319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22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73B6E0-BF9F-4D1B-8AB0-D32B8C92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C303107-675F-4860-BA7E-D2FB2C22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93D-9AEA-42CE-BB62-CDC283F757C5}" type="datetimeFigureOut">
              <a:rPr kumimoji="1" lang="ja-JP" altLang="en-US" smtClean="0"/>
              <a:t>2019/8/4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9DFA697-7AEE-4202-A897-D6F4CA37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93C246-387D-45C5-B2D3-E3FAA563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0E-C4FD-4A38-930B-B4F33CE319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39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0FA1FE8-C899-4B5D-9184-8FD67F03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93D-9AEA-42CE-BB62-CDC283F757C5}" type="datetimeFigureOut">
              <a:rPr kumimoji="1" lang="ja-JP" altLang="en-US" smtClean="0"/>
              <a:t>2019/8/4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01EDDE-B11F-45BE-B354-40D2510E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D374FF-8266-437F-8001-2DA030DC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0E-C4FD-4A38-930B-B4F33CE319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57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5F4EE-9D6D-4656-B7D9-78725DD2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C3544B-E78D-47B0-8195-9961B4BC0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F7CF54-10CC-417C-9D8C-B577FFABE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BCFDD9-86C4-499A-8D62-C3BE6E63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93D-9AEA-42CE-BB62-CDC283F757C5}" type="datetimeFigureOut">
              <a:rPr kumimoji="1" lang="ja-JP" altLang="en-US" smtClean="0"/>
              <a:t>2019/8/4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A16874-C010-4CEE-8906-1687A531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C3B502-47D1-4B64-BF2F-6D4F764B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0E-C4FD-4A38-930B-B4F33CE319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26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2B7B4B-968F-4D07-9EBE-95B0728D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6561768-177A-4B69-9D6B-44D7548D5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898BC3-FDA6-481F-92B7-E580401A8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B8281E-6655-491E-9867-16056606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393D-9AEA-42CE-BB62-CDC283F757C5}" type="datetimeFigureOut">
              <a:rPr kumimoji="1" lang="ja-JP" altLang="en-US" smtClean="0"/>
              <a:t>2019/8/4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F7AB67-3653-4F25-BD97-F1A918FC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705902-FCE1-489B-8818-924BF6AF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0E-C4FD-4A38-930B-B4F33CE319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36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2F22982-E530-43F1-8253-5B9E5FB3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97A3DC-2CDE-424C-91CE-948780A92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73E75-361B-4A29-AABA-DF0D9B1A5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393D-9AEA-42CE-BB62-CDC283F757C5}" type="datetimeFigureOut">
              <a:rPr kumimoji="1" lang="ja-JP" altLang="en-US" smtClean="0"/>
              <a:t>2019/8/4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BADDED-799E-406C-872C-43B112369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A6EE2F-3B18-4561-BFF4-1B06B697E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BA0E-C4FD-4A38-930B-B4F33CE319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7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B5F802-D0AB-4556-996B-60A88B12B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356" y="1041400"/>
            <a:ext cx="11695288" cy="238760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Subaru/Hyper </a:t>
            </a:r>
            <a:r>
              <a:rPr kumimoji="1" lang="en-US" altLang="ja-JP" dirty="0" err="1"/>
              <a:t>Suprime</a:t>
            </a:r>
            <a:r>
              <a:rPr kumimoji="1" lang="en-US" altLang="ja-JP" dirty="0"/>
              <a:t>-Cam </a:t>
            </a:r>
            <a:br>
              <a:rPr kumimoji="1" lang="en-US" altLang="ja-JP" dirty="0"/>
            </a:br>
            <a:r>
              <a:rPr kumimoji="1" lang="en-US" altLang="ja-JP" dirty="0"/>
              <a:t>Data Archive System at NAOJ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8A3BEC0-9423-48A1-9725-1DB1E4617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/>
              <a:t>Hisanori Furusawa</a:t>
            </a:r>
          </a:p>
          <a:p>
            <a:r>
              <a:rPr lang="en-US" altLang="ja-JP" sz="2800" dirty="0"/>
              <a:t>National Astronomical Observatory of Japan (NAOJ)</a:t>
            </a:r>
          </a:p>
          <a:p>
            <a:r>
              <a:rPr lang="en-US" altLang="ja-JP" sz="2800" dirty="0"/>
              <a:t>Astronomy Data Center (ADC) /Subaru Telescope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9638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C10535-E63D-4B2B-90B8-042053B1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83" y="75194"/>
            <a:ext cx="11964295" cy="1325563"/>
          </a:xfrm>
        </p:spPr>
        <p:txBody>
          <a:bodyPr/>
          <a:lstStyle/>
          <a:p>
            <a:r>
              <a:rPr lang="en-US" altLang="ja-JP" dirty="0"/>
              <a:t>Current development &amp; bottlenecks </a:t>
            </a:r>
            <a:r>
              <a:rPr lang="en-US" altLang="ja-JP" sz="4000" dirty="0"/>
              <a:t>(for archive)</a:t>
            </a:r>
            <a:r>
              <a:rPr lang="en-US" altLang="ja-JP" dirty="0"/>
              <a:t> 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337F57-9D1F-47FD-902C-BEDD5771F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69" y="1152293"/>
            <a:ext cx="11495048" cy="593244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ja-JP" dirty="0"/>
              <a:t>Extension for the upcoming project (HSC+PFS; Much deeper SDSS)</a:t>
            </a: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User environment </a:t>
            </a:r>
            <a:r>
              <a:rPr lang="en-US" altLang="ja-JP" dirty="0"/>
              <a:t>(Docker, SDSS’ CASDB)+</a:t>
            </a:r>
            <a:r>
              <a:rPr lang="en-US" altLang="ja-JP" dirty="0">
                <a:solidFill>
                  <a:schemeClr val="accent1"/>
                </a:solidFill>
              </a:rPr>
              <a:t> APIs/Tools to connect products</a:t>
            </a:r>
          </a:p>
          <a:p>
            <a:pPr lvl="2"/>
            <a:r>
              <a:rPr lang="en-US" altLang="ja-JP" dirty="0" err="1">
                <a:sym typeface="Wingdings" panose="05000000000000000000" pitchFamily="2" charset="2"/>
              </a:rPr>
              <a:t>Compute@SciServer</a:t>
            </a:r>
            <a:r>
              <a:rPr lang="en-US" altLang="ja-JP" dirty="0">
                <a:sym typeface="Wingdings" panose="05000000000000000000" pitchFamily="2" charset="2"/>
              </a:rPr>
              <a:t> w/ JHU, Princeton, K-IPMU, &amp; In-house dev. of container+K8S service</a:t>
            </a:r>
            <a:endParaRPr lang="en-US" altLang="ja-JP" dirty="0">
              <a:solidFill>
                <a:schemeClr val="accent1"/>
              </a:solidFill>
            </a:endParaRP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Load-balancing </a:t>
            </a:r>
            <a:r>
              <a:rPr lang="en-US" altLang="ja-JP" dirty="0"/>
              <a:t>-- TBD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altLang="ja-JP" dirty="0"/>
              <a:t>HW Platform</a:t>
            </a:r>
          </a:p>
          <a:p>
            <a:pPr lvl="1"/>
            <a:r>
              <a:rPr lang="en-US" altLang="ja-JP" dirty="0"/>
              <a:t>Likely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 shortage of storage</a:t>
            </a:r>
            <a:r>
              <a:rPr lang="en-US" altLang="ja-JP" dirty="0"/>
              <a:t> (both files, DB)</a:t>
            </a:r>
          </a:p>
          <a:p>
            <a:pPr lvl="2"/>
            <a:r>
              <a:rPr lang="en-US" altLang="ja-JP" dirty="0"/>
              <a:t>Data model evolution 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≫10 millions of 1kB-10GB files </a:t>
            </a:r>
            <a:r>
              <a:rPr lang="en-US" altLang="ja-JP" dirty="0">
                <a:sym typeface="Wingdings" panose="05000000000000000000" pitchFamily="2" charset="2"/>
              </a:rPr>
              <a:t></a:t>
            </a:r>
            <a:r>
              <a:rPr lang="en-US" altLang="ja-JP" dirty="0"/>
              <a:t> pipeline is growing</a:t>
            </a:r>
          </a:p>
          <a:p>
            <a:pPr lvl="2"/>
            <a:r>
              <a:rPr lang="en-US" altLang="ja-JP" dirty="0"/>
              <a:t>Generations of releases </a:t>
            </a:r>
            <a:r>
              <a:rPr lang="en-US" altLang="ja-JP" dirty="0">
                <a:sym typeface="Wingdings" panose="05000000000000000000" pitchFamily="2" charset="2"/>
              </a:rPr>
              <a:t></a:t>
            </a:r>
            <a:r>
              <a:rPr lang="en-US" altLang="ja-JP" dirty="0"/>
              <a:t> project (w/ ground-based telescopes) is extending</a:t>
            </a:r>
          </a:p>
          <a:p>
            <a:pPr lvl="1"/>
            <a:r>
              <a:rPr lang="en-US" altLang="ja-JP" dirty="0"/>
              <a:t>Difficulty </a:t>
            </a:r>
            <a:r>
              <a:rPr lang="en-US" altLang="ja-JP" dirty="0">
                <a:solidFill>
                  <a:schemeClr val="accent1"/>
                </a:solidFill>
              </a:rPr>
              <a:t>updating and maintaining HW</a:t>
            </a:r>
          </a:p>
          <a:p>
            <a:pPr lvl="2"/>
            <a:r>
              <a:rPr lang="en-US" altLang="ja-JP" dirty="0"/>
              <a:t>moving the data &amp; keeping functionality of such a 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heterogeneous system</a:t>
            </a:r>
          </a:p>
          <a:p>
            <a:pPr lvl="1"/>
            <a:r>
              <a:rPr lang="en-US" altLang="ja-JP" dirty="0"/>
              <a:t>Overhead of </a:t>
            </a:r>
            <a:r>
              <a:rPr lang="en-US" altLang="ja-JP" dirty="0">
                <a:solidFill>
                  <a:schemeClr val="accent1"/>
                </a:solidFill>
              </a:rPr>
              <a:t>transferring/sharing data between processing and archive </a:t>
            </a:r>
            <a:r>
              <a:rPr lang="en-US" altLang="ja-JP" dirty="0"/>
              <a:t>systems</a:t>
            </a:r>
          </a:p>
          <a:p>
            <a:pPr lvl="1"/>
            <a:r>
              <a:rPr lang="en-US" altLang="ja-JP" dirty="0"/>
              <a:t>Difficulty having </a:t>
            </a:r>
            <a:r>
              <a:rPr lang="en-US" altLang="ja-JP" dirty="0">
                <a:solidFill>
                  <a:schemeClr val="accent1"/>
                </a:solidFill>
              </a:rPr>
              <a:t>permanent backup plan</a:t>
            </a:r>
          </a:p>
          <a:p>
            <a:pPr lvl="2"/>
            <a:r>
              <a:rPr lang="en-US" altLang="ja-JP" dirty="0"/>
              <a:t>to be addressed based on priority (access frequency), lifetime.., but data are inflating</a:t>
            </a:r>
          </a:p>
          <a:p>
            <a:pPr lvl="2"/>
            <a:r>
              <a:rPr lang="en-US" altLang="ja-JP" dirty="0"/>
              <a:t>Compression, Writing to tape, What to do next?</a:t>
            </a:r>
          </a:p>
          <a:p>
            <a:pPr lvl="1"/>
            <a:r>
              <a:rPr lang="en-US" altLang="ja-JP" dirty="0"/>
              <a:t>Threatening budget cut</a:t>
            </a:r>
          </a:p>
          <a:p>
            <a:pPr lvl="2"/>
            <a:r>
              <a:rPr lang="en-US" altLang="ja-JP" dirty="0"/>
              <a:t>Sharing the disks across currently-independent but related services</a:t>
            </a:r>
          </a:p>
          <a:p>
            <a:pPr lvl="2"/>
            <a:r>
              <a:rPr lang="en-US" altLang="ja-JP" dirty="0">
                <a:solidFill>
                  <a:schemeClr val="accent1"/>
                </a:solidFill>
              </a:rPr>
              <a:t>On-premise or Clouds?  -- archive not only for backup. </a:t>
            </a:r>
            <a:r>
              <a:rPr lang="en-US" altLang="ja-JP" dirty="0"/>
              <a:t>Difficult effective cost-cut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123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749538-2E47-4D0F-A1D2-AC76FE49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983615"/>
          </a:xfrm>
        </p:spPr>
        <p:txBody>
          <a:bodyPr/>
          <a:lstStyle/>
          <a:p>
            <a:r>
              <a:rPr lang="en-US" altLang="ja-JP" dirty="0"/>
              <a:t>Concerns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8E63EB-8AFB-4010-9E22-FE0E988FE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153795"/>
            <a:ext cx="11426190" cy="5704205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We’re a &lt;10 small team, so </a:t>
            </a:r>
            <a:r>
              <a:rPr lang="en-US" altLang="ja-JP" dirty="0">
                <a:solidFill>
                  <a:schemeClr val="accent1"/>
                </a:solidFill>
              </a:rPr>
              <a:t>man-power (+ budget) limited &amp; overwhelmed</a:t>
            </a:r>
          </a:p>
          <a:p>
            <a:pPr lvl="1"/>
            <a:r>
              <a:rPr lang="en-US" altLang="ja-JP" dirty="0"/>
              <a:t>Data-intensive projects approaching </a:t>
            </a:r>
            <a:r>
              <a:rPr lang="en-US" altLang="ja-JP" sz="2000" dirty="0"/>
              <a:t>(HSC+PFS/Euclid/WFIRST?, LSST, &amp; beyond)</a:t>
            </a:r>
            <a:endParaRPr lang="en-US" altLang="ja-JP" dirty="0"/>
          </a:p>
          <a:p>
            <a:pPr lvl="1"/>
            <a:r>
              <a:rPr lang="en-US" altLang="ja-JP" dirty="0"/>
              <a:t>But, importance of the data management &amp; team for it seems 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less acknowledged </a:t>
            </a:r>
            <a:r>
              <a:rPr lang="en-US" altLang="ja-JP">
                <a:solidFill>
                  <a:schemeClr val="accent2">
                    <a:lumMod val="75000"/>
                  </a:schemeClr>
                </a:solidFill>
              </a:rPr>
              <a:t>by the executives</a:t>
            </a:r>
            <a:r>
              <a:rPr lang="en-US" altLang="ja-JP" dirty="0"/>
              <a:t>?</a:t>
            </a:r>
          </a:p>
          <a:p>
            <a:r>
              <a:rPr lang="en-US" altLang="ja-JP" dirty="0">
                <a:solidFill>
                  <a:schemeClr val="accent1"/>
                </a:solidFill>
              </a:rPr>
              <a:t>Failing to address our original goals, especially seeking:</a:t>
            </a:r>
          </a:p>
          <a:p>
            <a:r>
              <a:rPr lang="en-US" altLang="ja-JP" dirty="0">
                <a:solidFill>
                  <a:schemeClr val="accent1"/>
                </a:solidFill>
              </a:rPr>
              <a:t>Optimal DB design </a:t>
            </a:r>
            <a:r>
              <a:rPr lang="en-US" altLang="ja-JP" dirty="0"/>
              <a:t>for the final products</a:t>
            </a:r>
          </a:p>
          <a:p>
            <a:pPr lvl="1"/>
            <a:r>
              <a:rPr lang="en-US" altLang="ja-JP" dirty="0"/>
              <a:t>Want to ingest not only coadd catalogs (present) but all epochs for temporal sciences (goal)</a:t>
            </a:r>
          </a:p>
          <a:p>
            <a:pPr lvl="1"/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Present: 700 million rows</a:t>
            </a:r>
          </a:p>
          <a:p>
            <a:pPr lvl="1"/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Finally: 3(coadd)—200(</a:t>
            </a:r>
            <a:r>
              <a:rPr lang="en-US" altLang="ja-JP" dirty="0" err="1">
                <a:solidFill>
                  <a:schemeClr val="accent2">
                    <a:lumMod val="75000"/>
                  </a:schemeClr>
                </a:solidFill>
              </a:rPr>
              <a:t>ccd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) billion rows or 200TB DB XX</a:t>
            </a:r>
          </a:p>
          <a:p>
            <a:r>
              <a:rPr lang="en-US" altLang="ja-JP" dirty="0">
                <a:solidFill>
                  <a:schemeClr val="accent1"/>
                </a:solidFill>
                <a:sym typeface="Wingdings" panose="05000000000000000000" pitchFamily="2" charset="2"/>
              </a:rPr>
              <a:t>Secure Backup Plans </a:t>
            </a:r>
          </a:p>
          <a:p>
            <a:r>
              <a:rPr lang="en-US" altLang="ja-JP" dirty="0">
                <a:solidFill>
                  <a:schemeClr val="accent1"/>
                </a:solidFill>
              </a:rPr>
              <a:t>Hopefully, data validation and improvements </a:t>
            </a:r>
            <a:r>
              <a:rPr lang="en-US" altLang="ja-JP" dirty="0"/>
              <a:t>more thoroughly done for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chemeClr val="accent1"/>
                </a:solidFill>
              </a:rPr>
              <a:t>way better &amp; cutting-edge sciences</a:t>
            </a:r>
            <a:endParaRPr kumimoji="1" lang="en-US" altLang="ja-JP" dirty="0">
              <a:solidFill>
                <a:schemeClr val="accent1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818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6F22DB-86E1-4FE2-8E3F-795F1869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Hyper </a:t>
            </a:r>
            <a:r>
              <a:rPr kumimoji="1" lang="en-US" altLang="ja-JP" dirty="0" err="1"/>
              <a:t>Suprime</a:t>
            </a:r>
            <a:r>
              <a:rPr kumimoji="1" lang="en-US" altLang="ja-JP" dirty="0"/>
              <a:t>-Cam at Subaru Telescope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8C0EFA-956F-45FD-B486-25C300D7B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Workhorse Optical Imager</a:t>
            </a:r>
          </a:p>
          <a:p>
            <a:r>
              <a:rPr lang="en-US" altLang="ja-JP" dirty="0"/>
              <a:t>2014.3 – offered to general use</a:t>
            </a:r>
          </a:p>
          <a:p>
            <a:r>
              <a:rPr kumimoji="1" lang="en-US" altLang="ja-JP" dirty="0"/>
              <a:t>Wide-field: 1.5 </a:t>
            </a:r>
            <a:r>
              <a:rPr kumimoji="1" lang="en-US" altLang="ja-JP" dirty="0" err="1"/>
              <a:t>sq.degree</a:t>
            </a:r>
            <a:endParaRPr lang="en-US" altLang="ja-JP" dirty="0"/>
          </a:p>
          <a:p>
            <a:r>
              <a:rPr lang="en-US" altLang="ja-JP" dirty="0"/>
              <a:t>Data size: mosaiced 112 CCDs</a:t>
            </a:r>
          </a:p>
          <a:p>
            <a:pPr marL="0" indent="0">
              <a:buNone/>
            </a:pPr>
            <a:r>
              <a:rPr lang="en-US" altLang="ja-JP" dirty="0"/>
              <a:t>                   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en-US" altLang="ja-JP" dirty="0"/>
              <a:t> 2GB / exposure</a:t>
            </a:r>
          </a:p>
          <a:p>
            <a:r>
              <a:rPr lang="en-US" altLang="ja-JP" dirty="0"/>
              <a:t>Data rate: 300-400GB / night</a:t>
            </a:r>
          </a:p>
          <a:p>
            <a:pPr marL="0" indent="0">
              <a:buNone/>
            </a:pPr>
            <a:r>
              <a:rPr lang="en-US" altLang="ja-JP" dirty="0"/>
              <a:t>                   </a:t>
            </a:r>
            <a:r>
              <a:rPr lang="en-US" altLang="ja-JP" dirty="0">
                <a:sym typeface="Wingdings" panose="05000000000000000000" pitchFamily="2" charset="2"/>
              </a:rPr>
              <a:t> 100TB / big survey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 </a:t>
            </a:r>
            <a:r>
              <a:rPr lang="en-US" altLang="ja-JP" dirty="0">
                <a:sym typeface="Wingdings" panose="05000000000000000000" pitchFamily="2" charset="2"/>
              </a:rPr>
              <a:t> 1PB products/ data release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Picture 17" descr="C:\Users\furu\Desktop\Work_Shared\Desktop\HSCANA_Recent\150319_大阪学会\fig\スクリーンショット 2013-02-01 19.38.03.png">
            <a:extLst>
              <a:ext uri="{FF2B5EF4-FFF2-40B4-BE49-F238E27FC236}">
                <a16:creationId xmlns:a16="http://schemas.microsoft.com/office/drawing/2014/main" id="{E6153BD6-AB3C-4DFD-9B2D-618182A77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15" y="1736825"/>
            <a:ext cx="4243769" cy="477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C:\Users\furu\Desktop\Work_Shared\Desktop\HSCANA_Recent\150319_大阪学会\fig\IMG_0057.jpg">
            <a:extLst>
              <a:ext uri="{FF2B5EF4-FFF2-40B4-BE49-F238E27FC236}">
                <a16:creationId xmlns:a16="http://schemas.microsoft.com/office/drawing/2014/main" id="{903B1755-AD26-4C79-A703-9143CFC4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82771" y="3469009"/>
            <a:ext cx="1211248" cy="181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21D72D1-034B-48EF-A726-8DC6889DC9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57" y="5336639"/>
            <a:ext cx="2195832" cy="1470365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C5F8E75C-9DFD-4E1B-BA00-CC640A95E339}"/>
              </a:ext>
            </a:extLst>
          </p:cNvPr>
          <p:cNvSpPr/>
          <p:nvPr/>
        </p:nvSpPr>
        <p:spPr>
          <a:xfrm>
            <a:off x="6561788" y="2037395"/>
            <a:ext cx="4134624" cy="4176405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22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F8633F-22AB-431E-8F50-71ACD9E7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2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Subaru Strategic Program (SSP) </a:t>
            </a:r>
            <a:r>
              <a:rPr lang="en-US" altLang="ja-JP" dirty="0"/>
              <a:t>with HSC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BCB576-7049-437D-A7E8-F9F708C89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997"/>
            <a:ext cx="11546541" cy="4351338"/>
          </a:xfrm>
        </p:spPr>
        <p:txBody>
          <a:bodyPr/>
          <a:lstStyle/>
          <a:p>
            <a:r>
              <a:rPr lang="en-US" altLang="ja-JP" dirty="0"/>
              <a:t>Multi-band imaging surveys (</a:t>
            </a:r>
            <a:r>
              <a:rPr lang="en-US" altLang="ja-JP" dirty="0" err="1"/>
              <a:t>grizy</a:t>
            </a:r>
            <a:r>
              <a:rPr lang="en-US" altLang="ja-JP" dirty="0"/>
              <a:t> + a few </a:t>
            </a:r>
            <a:r>
              <a:rPr lang="en-US" altLang="ja-JP" dirty="0" err="1"/>
              <a:t>narrowbands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Period: 300 nights (2014.3–present; 5 years) + compensation?</a:t>
            </a:r>
          </a:p>
          <a:p>
            <a:r>
              <a:rPr lang="en-US" altLang="ja-JP" dirty="0"/>
              <a:t>Area: 1400 sq. degree fields around equator</a:t>
            </a:r>
          </a:p>
          <a:p>
            <a:r>
              <a:rPr kumimoji="1" lang="en-US" altLang="ja-JP" dirty="0"/>
              <a:t>Data volume: </a:t>
            </a:r>
            <a:r>
              <a:rPr kumimoji="1" lang="en-US" altLang="ja-JP" dirty="0">
                <a:solidFill>
                  <a:schemeClr val="accent1"/>
                </a:solidFill>
              </a:rPr>
              <a:t>File:1PB file, DB:20TB (coadd)/200TB(</a:t>
            </a:r>
            <a:r>
              <a:rPr kumimoji="1" lang="en-US" altLang="ja-JP" dirty="0" err="1">
                <a:solidFill>
                  <a:schemeClr val="accent1"/>
                </a:solidFill>
              </a:rPr>
              <a:t>ccd</a:t>
            </a:r>
            <a:r>
              <a:rPr lang="en-US" altLang="ja-JP" dirty="0">
                <a:solidFill>
                  <a:schemeClr val="accent1"/>
                </a:solidFill>
              </a:rPr>
              <a:t>)</a:t>
            </a:r>
            <a:endParaRPr kumimoji="1" lang="en-US" altLang="ja-JP" dirty="0">
              <a:solidFill>
                <a:schemeClr val="accent1"/>
              </a:solidFill>
            </a:endParaRPr>
          </a:p>
          <a:p>
            <a:r>
              <a:rPr kumimoji="1" lang="en-US" altLang="ja-JP" dirty="0"/>
              <a:t>Possible extension: PFS, Euclid, WFIRST?, …</a:t>
            </a:r>
          </a:p>
          <a:p>
            <a:r>
              <a:rPr lang="en-US" altLang="ja-JP" dirty="0" err="1"/>
              <a:t>Intern’l</a:t>
            </a:r>
            <a:r>
              <a:rPr lang="en-US" altLang="ja-JP" dirty="0"/>
              <a:t> project: Japan (NAOJ, K-IPMU </a:t>
            </a:r>
            <a:r>
              <a:rPr lang="en-US" altLang="ja-JP" dirty="0" err="1"/>
              <a:t>etc</a:t>
            </a:r>
            <a:r>
              <a:rPr lang="en-US" altLang="ja-JP" dirty="0"/>
              <a:t>), Princeton, Taiwan</a:t>
            </a:r>
          </a:p>
          <a:p>
            <a:r>
              <a:rPr kumimoji="1" lang="en-US" altLang="ja-JP" dirty="0"/>
              <a:t>NA</a:t>
            </a:r>
            <a:r>
              <a:rPr lang="en-US" altLang="ja-JP" dirty="0"/>
              <a:t>OJ: </a:t>
            </a:r>
            <a:r>
              <a:rPr lang="en-US" altLang="ja-JP" dirty="0">
                <a:solidFill>
                  <a:schemeClr val="accent1"/>
                </a:solidFill>
              </a:rPr>
              <a:t>data processing </a:t>
            </a:r>
            <a:r>
              <a:rPr lang="en-US" altLang="ja-JP" dirty="0"/>
              <a:t>and </a:t>
            </a:r>
            <a:r>
              <a:rPr lang="en-US" altLang="ja-JP" dirty="0">
                <a:solidFill>
                  <a:schemeClr val="accent1"/>
                </a:solidFill>
              </a:rPr>
              <a:t>data archives </a:t>
            </a:r>
            <a:r>
              <a:rPr lang="en-US" altLang="ja-JP" dirty="0"/>
              <a:t>with raw/</a:t>
            </a:r>
            <a:r>
              <a:rPr lang="en-US" altLang="ja-JP" dirty="0">
                <a:solidFill>
                  <a:srgbClr val="FF0000"/>
                </a:solidFill>
              </a:rPr>
              <a:t>processed data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naoj.org/Projects/HSC/img/fields1.png">
            <a:extLst>
              <a:ext uri="{FF2B5EF4-FFF2-40B4-BE49-F238E27FC236}">
                <a16:creationId xmlns:a16="http://schemas.microsoft.com/office/drawing/2014/main" id="{1B699FEE-B790-4BED-861F-5C8C2252E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0" y="4640304"/>
            <a:ext cx="6353294" cy="30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78">
            <a:extLst>
              <a:ext uri="{FF2B5EF4-FFF2-40B4-BE49-F238E27FC236}">
                <a16:creationId xmlns:a16="http://schemas.microsoft.com/office/drawing/2014/main" id="{6ADA782C-6760-42CF-BCAB-5769D40777BB}"/>
              </a:ext>
            </a:extLst>
          </p:cNvPr>
          <p:cNvSpPr/>
          <p:nvPr/>
        </p:nvSpPr>
        <p:spPr>
          <a:xfrm>
            <a:off x="6722708" y="4640304"/>
            <a:ext cx="5215771" cy="830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20" tIns="45720" rIns="45720" bIns="4572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https://hsc-release.mtk.nao.ac.jp/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dirty="0">
                <a:solidFill>
                  <a:prstClr val="black"/>
                </a:solidFill>
              </a:rPr>
              <a:t>Anyone can register &amp; get access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3E087B-5693-40EF-BF18-14D65748D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48" y="5499346"/>
            <a:ext cx="3516489" cy="22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5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5FA631-5FE4-4C07-848C-6ECDB26D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5" y="72977"/>
            <a:ext cx="11590867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Data Flow and Entire </a:t>
            </a:r>
            <a:r>
              <a:rPr lang="en-US" altLang="ja-JP" dirty="0"/>
              <a:t>System </a:t>
            </a:r>
            <a:r>
              <a:rPr kumimoji="1" lang="en-US" altLang="ja-JP" dirty="0"/>
              <a:t>Structure</a:t>
            </a:r>
            <a:br>
              <a:rPr kumimoji="1" lang="en-US" altLang="ja-JP" dirty="0"/>
            </a:br>
            <a:r>
              <a:rPr kumimoji="1" lang="en-US" altLang="ja-JP" dirty="0"/>
              <a:t>(Subaru Telescope + Astronomy Data Center (ADC)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3F82FE-2688-4CC4-8F66-BD522E8A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98" y="1227347"/>
            <a:ext cx="10515600" cy="4351338"/>
          </a:xfrm>
        </p:spPr>
        <p:txBody>
          <a:bodyPr/>
          <a:lstStyle/>
          <a:p>
            <a:r>
              <a:rPr kumimoji="1" lang="en-US" altLang="ja-JP" dirty="0"/>
              <a:t>Raw data archive</a:t>
            </a:r>
          </a:p>
          <a:p>
            <a:r>
              <a:rPr lang="en-US" altLang="ja-JP" dirty="0"/>
              <a:t>Science production</a:t>
            </a:r>
          </a:p>
          <a:p>
            <a:r>
              <a:rPr kumimoji="1" lang="en-US" altLang="ja-JP" dirty="0"/>
              <a:t>Scienc</a:t>
            </a:r>
            <a:r>
              <a:rPr lang="en-US" altLang="ja-JP" dirty="0"/>
              <a:t>e archive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A805949-649B-42E5-8ED8-E1191EE701B7}"/>
              </a:ext>
            </a:extLst>
          </p:cNvPr>
          <p:cNvSpPr/>
          <p:nvPr/>
        </p:nvSpPr>
        <p:spPr>
          <a:xfrm>
            <a:off x="451253" y="3141911"/>
            <a:ext cx="2057400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HSC @</a:t>
            </a:r>
          </a:p>
          <a:p>
            <a:pPr algn="ctr"/>
            <a:r>
              <a:rPr kumimoji="1" lang="en-US" altLang="ja-JP" dirty="0"/>
              <a:t>Subaru Telescope</a:t>
            </a:r>
            <a:endParaRPr kumimoji="1"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5B6F026-C67C-4EEB-87CC-38B46ED9E577}"/>
              </a:ext>
            </a:extLst>
          </p:cNvPr>
          <p:cNvSpPr/>
          <p:nvPr/>
        </p:nvSpPr>
        <p:spPr>
          <a:xfrm>
            <a:off x="389326" y="5217785"/>
            <a:ext cx="2259106" cy="13549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Subaru</a:t>
            </a:r>
          </a:p>
          <a:p>
            <a:pPr algn="ctr"/>
            <a:r>
              <a:rPr lang="en-US" altLang="ja-JP" dirty="0"/>
              <a:t>Raw Data Archive</a:t>
            </a:r>
          </a:p>
          <a:p>
            <a:pPr algn="ctr"/>
            <a:r>
              <a:rPr lang="en-US" altLang="ja-JP" dirty="0"/>
              <a:t>(STARS)</a:t>
            </a:r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069142D-9360-4785-9B52-65B89E8DC36B}"/>
              </a:ext>
            </a:extLst>
          </p:cNvPr>
          <p:cNvSpPr/>
          <p:nvPr/>
        </p:nvSpPr>
        <p:spPr>
          <a:xfrm>
            <a:off x="3867629" y="5217785"/>
            <a:ext cx="2259106" cy="1354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Subaru</a:t>
            </a:r>
          </a:p>
          <a:p>
            <a:pPr algn="ctr"/>
            <a:r>
              <a:rPr lang="en-US" altLang="ja-JP" dirty="0"/>
              <a:t>Raw Data Archive Mirror</a:t>
            </a:r>
          </a:p>
          <a:p>
            <a:pPr algn="ctr"/>
            <a:r>
              <a:rPr lang="en-US" altLang="ja-JP" dirty="0"/>
              <a:t>(MASTARS)</a:t>
            </a:r>
            <a:endParaRPr kumimoji="1" lang="ja-JP" altLang="en-US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A694D73-B409-4B9D-B649-8D8C82A7CE28}"/>
              </a:ext>
            </a:extLst>
          </p:cNvPr>
          <p:cNvSpPr/>
          <p:nvPr/>
        </p:nvSpPr>
        <p:spPr>
          <a:xfrm>
            <a:off x="6577076" y="5566703"/>
            <a:ext cx="2571175" cy="120274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HSC-SSP</a:t>
            </a:r>
          </a:p>
          <a:p>
            <a:pPr algn="ctr"/>
            <a:r>
              <a:rPr kumimoji="1" lang="en-US" altLang="ja-JP" dirty="0"/>
              <a:t>Data Processing Cluster</a:t>
            </a:r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9A14AEA-037F-491A-948B-EC15A34A5F39}"/>
              </a:ext>
            </a:extLst>
          </p:cNvPr>
          <p:cNvSpPr/>
          <p:nvPr/>
        </p:nvSpPr>
        <p:spPr>
          <a:xfrm>
            <a:off x="2567463" y="4360413"/>
            <a:ext cx="2259106" cy="66665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HSC </a:t>
            </a:r>
          </a:p>
          <a:p>
            <a:pPr algn="ctr"/>
            <a:r>
              <a:rPr kumimoji="1" lang="en-US" altLang="ja-JP" dirty="0" err="1"/>
              <a:t>OnsiteQA</a:t>
            </a:r>
            <a:r>
              <a:rPr kumimoji="1" lang="en-US" altLang="ja-JP" dirty="0"/>
              <a:t> System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A5A8084-A6C0-459B-99C4-56781D74FA38}"/>
              </a:ext>
            </a:extLst>
          </p:cNvPr>
          <p:cNvSpPr/>
          <p:nvPr/>
        </p:nvSpPr>
        <p:spPr>
          <a:xfrm>
            <a:off x="6577077" y="1422585"/>
            <a:ext cx="2571176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Raw Data Archive to General Users</a:t>
            </a:r>
          </a:p>
          <a:p>
            <a:pPr algn="ctr"/>
            <a:r>
              <a:rPr lang="en-US" altLang="ja-JP" dirty="0"/>
              <a:t>(SMOKA)</a:t>
            </a:r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AF6BB1C-AE78-4D71-A7BF-D78B3F9B80D2}"/>
              </a:ext>
            </a:extLst>
          </p:cNvPr>
          <p:cNvSpPr/>
          <p:nvPr/>
        </p:nvSpPr>
        <p:spPr>
          <a:xfrm>
            <a:off x="9519227" y="5566703"/>
            <a:ext cx="2571175" cy="120274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HSC-SSP </a:t>
            </a:r>
          </a:p>
          <a:p>
            <a:pPr algn="ctr"/>
            <a:r>
              <a:rPr kumimoji="1" lang="en-US" altLang="ja-JP" dirty="0"/>
              <a:t>Scienc</a:t>
            </a:r>
            <a:r>
              <a:rPr lang="en-US" altLang="ja-JP" dirty="0"/>
              <a:t>e </a:t>
            </a:r>
            <a:r>
              <a:rPr kumimoji="1" lang="en-US" altLang="ja-JP" dirty="0"/>
              <a:t>Archive</a:t>
            </a:r>
          </a:p>
          <a:p>
            <a:pPr algn="ctr"/>
            <a:r>
              <a:rPr lang="en-US" altLang="ja-JP" dirty="0"/>
              <a:t>(Internal SSP, Public)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0C4E841-7A3B-432D-B23D-4E9AC7307824}"/>
              </a:ext>
            </a:extLst>
          </p:cNvPr>
          <p:cNvSpPr/>
          <p:nvPr/>
        </p:nvSpPr>
        <p:spPr>
          <a:xfrm>
            <a:off x="6569770" y="2899038"/>
            <a:ext cx="2578483" cy="1180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JVO</a:t>
            </a:r>
            <a:endParaRPr kumimoji="1" lang="ja-JP" altLang="en-US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06357F0-A589-4C05-AE9A-BC949EED9BDC}"/>
              </a:ext>
            </a:extLst>
          </p:cNvPr>
          <p:cNvSpPr/>
          <p:nvPr/>
        </p:nvSpPr>
        <p:spPr>
          <a:xfrm>
            <a:off x="6569771" y="4224597"/>
            <a:ext cx="2578483" cy="1180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Multi-wavelength Data Analysis System </a:t>
            </a:r>
          </a:p>
          <a:p>
            <a:pPr algn="ctr"/>
            <a:r>
              <a:rPr lang="en-US" altLang="ja-JP" dirty="0"/>
              <a:t>for general users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FA0C9A0-48E2-4216-B5E9-4AD8CE415F24}"/>
              </a:ext>
            </a:extLst>
          </p:cNvPr>
          <p:cNvSpPr/>
          <p:nvPr/>
        </p:nvSpPr>
        <p:spPr>
          <a:xfrm>
            <a:off x="2635286" y="5800100"/>
            <a:ext cx="1232343" cy="41209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FD57E095-8FB6-48B9-8537-FC0DF8C4CBE4}"/>
              </a:ext>
            </a:extLst>
          </p:cNvPr>
          <p:cNvSpPr/>
          <p:nvPr/>
        </p:nvSpPr>
        <p:spPr>
          <a:xfrm>
            <a:off x="1222100" y="4520448"/>
            <a:ext cx="466160" cy="644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https://subarutelescope.org/Gallery/gallery_images/dome_subaru4_s.jpg">
            <a:extLst>
              <a:ext uri="{FF2B5EF4-FFF2-40B4-BE49-F238E27FC236}">
                <a16:creationId xmlns:a16="http://schemas.microsoft.com/office/drawing/2014/main" id="{872B053D-668D-4276-9D92-BE05CC6F6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12" y="2799543"/>
            <a:ext cx="1934059" cy="12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F2132A87-D14E-43AC-9609-929F54598E8A}"/>
              </a:ext>
            </a:extLst>
          </p:cNvPr>
          <p:cNvSpPr/>
          <p:nvPr/>
        </p:nvSpPr>
        <p:spPr>
          <a:xfrm rot="1937735">
            <a:off x="2297111" y="4166433"/>
            <a:ext cx="459435" cy="466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6C486C38-F560-4436-AB0C-FCAADF0B8393}"/>
              </a:ext>
            </a:extLst>
          </p:cNvPr>
          <p:cNvSpPr/>
          <p:nvPr/>
        </p:nvSpPr>
        <p:spPr>
          <a:xfrm>
            <a:off x="9130020" y="5938119"/>
            <a:ext cx="468572" cy="412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2A6B14B2-5835-4128-A390-1774AB53A8EB}"/>
              </a:ext>
            </a:extLst>
          </p:cNvPr>
          <p:cNvSpPr/>
          <p:nvPr/>
        </p:nvSpPr>
        <p:spPr>
          <a:xfrm rot="17696303">
            <a:off x="4333171" y="3463515"/>
            <a:ext cx="3015353" cy="466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81419B5-4419-4259-B508-FCF983665128}"/>
              </a:ext>
            </a:extLst>
          </p:cNvPr>
          <p:cNvSpPr txBox="1"/>
          <p:nvPr/>
        </p:nvSpPr>
        <p:spPr>
          <a:xfrm>
            <a:off x="2648432" y="5405363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1Gbps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2D73EA4-A2DE-49CF-84DF-8776EA36C796}"/>
              </a:ext>
            </a:extLst>
          </p:cNvPr>
          <p:cNvCxnSpPr/>
          <p:nvPr/>
        </p:nvCxnSpPr>
        <p:spPr>
          <a:xfrm>
            <a:off x="3221602" y="5177444"/>
            <a:ext cx="0" cy="157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6EC8D0D-AD26-4F79-AD6D-3EDB667DA127}"/>
              </a:ext>
            </a:extLst>
          </p:cNvPr>
          <p:cNvSpPr txBox="1"/>
          <p:nvPr/>
        </p:nvSpPr>
        <p:spPr>
          <a:xfrm>
            <a:off x="1773073" y="656291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Hilo/Hawaii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A14381E-A7C4-4D0C-A682-8D35759BA917}"/>
              </a:ext>
            </a:extLst>
          </p:cNvPr>
          <p:cNvSpPr txBox="1"/>
          <p:nvPr/>
        </p:nvSpPr>
        <p:spPr>
          <a:xfrm>
            <a:off x="3324448" y="6562910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Mitaka</a:t>
            </a:r>
            <a:r>
              <a:rPr kumimoji="1" lang="en-US" altLang="ja-JP" dirty="0"/>
              <a:t>/Japan</a:t>
            </a:r>
            <a:endParaRPr kumimoji="1" lang="ja-JP" altLang="en-US" dirty="0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4B33DB41-D3DB-46C6-BA90-16A2D8D88F61}"/>
              </a:ext>
            </a:extLst>
          </p:cNvPr>
          <p:cNvSpPr/>
          <p:nvPr/>
        </p:nvSpPr>
        <p:spPr>
          <a:xfrm rot="18204631">
            <a:off x="5166160" y="4279426"/>
            <a:ext cx="1732180" cy="466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1398B586-27A9-4049-B9F9-7871CC6BB625}"/>
              </a:ext>
            </a:extLst>
          </p:cNvPr>
          <p:cNvSpPr/>
          <p:nvPr/>
        </p:nvSpPr>
        <p:spPr>
          <a:xfrm rot="21233900">
            <a:off x="6145531" y="5814070"/>
            <a:ext cx="475905" cy="466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4870B417-4220-4406-B1D0-145ABE418F8C}"/>
              </a:ext>
            </a:extLst>
          </p:cNvPr>
          <p:cNvSpPr/>
          <p:nvPr/>
        </p:nvSpPr>
        <p:spPr>
          <a:xfrm rot="19768980">
            <a:off x="5884139" y="5030738"/>
            <a:ext cx="696853" cy="466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C2D1EEC0-4907-4A47-9903-EBADE7078490}"/>
              </a:ext>
            </a:extLst>
          </p:cNvPr>
          <p:cNvSpPr/>
          <p:nvPr/>
        </p:nvSpPr>
        <p:spPr>
          <a:xfrm rot="538714">
            <a:off x="5817086" y="1532166"/>
            <a:ext cx="754224" cy="46687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A502BA4-C976-4F3A-BB17-4AA67BB01504}"/>
              </a:ext>
            </a:extLst>
          </p:cNvPr>
          <p:cNvSpPr/>
          <p:nvPr/>
        </p:nvSpPr>
        <p:spPr>
          <a:xfrm>
            <a:off x="4341064" y="1238631"/>
            <a:ext cx="1444210" cy="1031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Domestic data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8CB536F-DF97-40A0-8EB1-B47014E76AB9}"/>
              </a:ext>
            </a:extLst>
          </p:cNvPr>
          <p:cNvSpPr/>
          <p:nvPr/>
        </p:nvSpPr>
        <p:spPr>
          <a:xfrm>
            <a:off x="4341064" y="2367310"/>
            <a:ext cx="1444210" cy="1031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Multi-band data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5E732B1D-69A2-47D2-AA55-3CE1826B8B4F}"/>
              </a:ext>
            </a:extLst>
          </p:cNvPr>
          <p:cNvSpPr/>
          <p:nvPr/>
        </p:nvSpPr>
        <p:spPr>
          <a:xfrm rot="1283289">
            <a:off x="5747779" y="2760212"/>
            <a:ext cx="839979" cy="46687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C3D9806-7F23-4392-90FB-823D601B5DA1}"/>
              </a:ext>
            </a:extLst>
          </p:cNvPr>
          <p:cNvSpPr txBox="1"/>
          <p:nvPr/>
        </p:nvSpPr>
        <p:spPr>
          <a:xfrm>
            <a:off x="10752748" y="3256452"/>
            <a:ext cx="1282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Users</a:t>
            </a:r>
            <a:endParaRPr kumimoji="1" lang="ja-JP" altLang="en-US" sz="3200" dirty="0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23819806-B9BE-46BB-814D-8F2D9C54DB98}"/>
              </a:ext>
            </a:extLst>
          </p:cNvPr>
          <p:cNvSpPr/>
          <p:nvPr/>
        </p:nvSpPr>
        <p:spPr>
          <a:xfrm>
            <a:off x="9673621" y="3026906"/>
            <a:ext cx="945349" cy="777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BBF92BD8-2C2F-4114-9AC5-F20EBDE20B2A}"/>
              </a:ext>
            </a:extLst>
          </p:cNvPr>
          <p:cNvSpPr/>
          <p:nvPr/>
        </p:nvSpPr>
        <p:spPr>
          <a:xfrm rot="16200000">
            <a:off x="10343995" y="4206490"/>
            <a:ext cx="945349" cy="777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F5B636EB-8E25-46C6-86AD-26DCF9C01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017" y="3884037"/>
            <a:ext cx="1057015" cy="163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9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A6D387-4D42-4D21-91E0-BC0E00F5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044936"/>
          </a:xfrm>
        </p:spPr>
        <p:txBody>
          <a:bodyPr/>
          <a:lstStyle/>
          <a:p>
            <a:r>
              <a:rPr kumimoji="1" lang="en-US" altLang="ja-JP" dirty="0"/>
              <a:t>Hardware of HSC System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17EDF2-9B95-45CE-B8B7-1BCB742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89" y="979920"/>
            <a:ext cx="11924809" cy="4899492"/>
          </a:xfrm>
        </p:spPr>
        <p:txBody>
          <a:bodyPr/>
          <a:lstStyle/>
          <a:p>
            <a:r>
              <a:rPr lang="en-US" altLang="ja-JP" dirty="0"/>
              <a:t>On-premise storages + Intel Xeon(Broadwell) CentOS/RHEL servers</a:t>
            </a:r>
          </a:p>
          <a:p>
            <a:r>
              <a:rPr lang="en-US" altLang="ja-JP" dirty="0"/>
              <a:t>Production – PC clusters + </a:t>
            </a:r>
            <a:r>
              <a:rPr lang="en-US" altLang="ja-JP" dirty="0" err="1"/>
              <a:t>Lustre</a:t>
            </a:r>
            <a:r>
              <a:rPr lang="en-US" altLang="ja-JP" dirty="0"/>
              <a:t> &amp; GPFS</a:t>
            </a:r>
            <a:r>
              <a:rPr lang="ja-JP" altLang="en-US" dirty="0"/>
              <a:t> </a:t>
            </a:r>
            <a:r>
              <a:rPr lang="en-US" altLang="ja-JP" dirty="0"/>
              <a:t>(Spectrum Scale)</a:t>
            </a:r>
          </a:p>
          <a:p>
            <a:r>
              <a:rPr kumimoji="1" lang="en-US" altLang="ja-JP" dirty="0"/>
              <a:t>Archive – RAID(FileServer:6, DB:1+0) storages + NFS with XFS/LVM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AA88D8-AB40-4A3D-9969-56938211A8DB}"/>
              </a:ext>
            </a:extLst>
          </p:cNvPr>
          <p:cNvSpPr/>
          <p:nvPr/>
        </p:nvSpPr>
        <p:spPr>
          <a:xfrm>
            <a:off x="9556621" y="3410822"/>
            <a:ext cx="1098176" cy="47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FS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F4C073A-958F-4D71-94BD-83331C58BCEE}"/>
              </a:ext>
            </a:extLst>
          </p:cNvPr>
          <p:cNvSpPr/>
          <p:nvPr/>
        </p:nvSpPr>
        <p:spPr>
          <a:xfrm>
            <a:off x="9556620" y="2837767"/>
            <a:ext cx="1098176" cy="442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FS</a:t>
            </a:r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9F987CB-531F-4B84-A6DB-FBC424E80068}"/>
              </a:ext>
            </a:extLst>
          </p:cNvPr>
          <p:cNvSpPr/>
          <p:nvPr/>
        </p:nvSpPr>
        <p:spPr>
          <a:xfrm>
            <a:off x="9556620" y="4003200"/>
            <a:ext cx="1098176" cy="443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FS</a:t>
            </a:r>
            <a:endParaRPr kumimoji="1" lang="ja-JP" altLang="en-US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FE1C41A-9D59-405B-BB63-056BF8033909}"/>
              </a:ext>
            </a:extLst>
          </p:cNvPr>
          <p:cNvCxnSpPr>
            <a:cxnSpLocks/>
            <a:stCxn id="8" idx="3"/>
            <a:endCxn id="10" idx="2"/>
          </p:cNvCxnSpPr>
          <p:nvPr/>
        </p:nvCxnSpPr>
        <p:spPr>
          <a:xfrm flipV="1">
            <a:off x="10654796" y="3046431"/>
            <a:ext cx="128816" cy="12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721512-1DA1-4352-9EE2-EA070B15DA4D}"/>
              </a:ext>
            </a:extLst>
          </p:cNvPr>
          <p:cNvSpPr txBox="1"/>
          <p:nvPr/>
        </p:nvSpPr>
        <p:spPr>
          <a:xfrm>
            <a:off x="10466862" y="4411329"/>
            <a:ext cx="5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FC</a:t>
            </a:r>
            <a:endParaRPr lang="ja-JP" altLang="en-US" dirty="0"/>
          </a:p>
        </p:txBody>
      </p:sp>
      <p:sp>
        <p:nvSpPr>
          <p:cNvPr id="22" name="円柱 21">
            <a:extLst>
              <a:ext uri="{FF2B5EF4-FFF2-40B4-BE49-F238E27FC236}">
                <a16:creationId xmlns:a16="http://schemas.microsoft.com/office/drawing/2014/main" id="{D1C0EBF2-40D1-491B-AE21-34FA0FEE995A}"/>
              </a:ext>
            </a:extLst>
          </p:cNvPr>
          <p:cNvSpPr/>
          <p:nvPr/>
        </p:nvSpPr>
        <p:spPr>
          <a:xfrm>
            <a:off x="10783613" y="3876503"/>
            <a:ext cx="985132" cy="65535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500TB</a:t>
            </a:r>
            <a:endParaRPr kumimoji="1" lang="ja-JP" altLang="en-US" dirty="0"/>
          </a:p>
        </p:txBody>
      </p:sp>
      <p:sp>
        <p:nvSpPr>
          <p:cNvPr id="20" name="円柱 19">
            <a:extLst>
              <a:ext uri="{FF2B5EF4-FFF2-40B4-BE49-F238E27FC236}">
                <a16:creationId xmlns:a16="http://schemas.microsoft.com/office/drawing/2014/main" id="{1E0882F6-5A2D-4318-82A8-C8309A1B36AF}"/>
              </a:ext>
            </a:extLst>
          </p:cNvPr>
          <p:cNvSpPr/>
          <p:nvPr/>
        </p:nvSpPr>
        <p:spPr>
          <a:xfrm>
            <a:off x="10778356" y="3372460"/>
            <a:ext cx="979875" cy="5786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500TB</a:t>
            </a:r>
            <a:endParaRPr kumimoji="1" lang="ja-JP" altLang="en-US" dirty="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DFFAC29-16E0-4D4F-A0F8-7EC3FB76453E}"/>
              </a:ext>
            </a:extLst>
          </p:cNvPr>
          <p:cNvCxnSpPr>
            <a:cxnSpLocks/>
            <a:stCxn id="4" idx="3"/>
            <a:endCxn id="20" idx="2"/>
          </p:cNvCxnSpPr>
          <p:nvPr/>
        </p:nvCxnSpPr>
        <p:spPr>
          <a:xfrm>
            <a:off x="10654797" y="3650726"/>
            <a:ext cx="123559" cy="11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252B1E7-C109-4C93-97C2-C9C65650C651}"/>
              </a:ext>
            </a:extLst>
          </p:cNvPr>
          <p:cNvCxnSpPr>
            <a:cxnSpLocks/>
            <a:stCxn id="9" idx="3"/>
            <a:endCxn id="22" idx="2"/>
          </p:cNvCxnSpPr>
          <p:nvPr/>
        </p:nvCxnSpPr>
        <p:spPr>
          <a:xfrm flipV="1">
            <a:off x="10654796" y="4204180"/>
            <a:ext cx="128817" cy="20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柱 9">
            <a:extLst>
              <a:ext uri="{FF2B5EF4-FFF2-40B4-BE49-F238E27FC236}">
                <a16:creationId xmlns:a16="http://schemas.microsoft.com/office/drawing/2014/main" id="{4E9D10D8-4F08-4EEF-A566-44D4A2F30CC0}"/>
              </a:ext>
            </a:extLst>
          </p:cNvPr>
          <p:cNvSpPr/>
          <p:nvPr/>
        </p:nvSpPr>
        <p:spPr>
          <a:xfrm>
            <a:off x="10783612" y="2718753"/>
            <a:ext cx="979875" cy="6553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500TB</a:t>
            </a:r>
            <a:endParaRPr kumimoji="1" lang="ja-JP" altLang="en-US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9432057-2B43-4500-BE14-40864C5E569C}"/>
              </a:ext>
            </a:extLst>
          </p:cNvPr>
          <p:cNvSpPr/>
          <p:nvPr/>
        </p:nvSpPr>
        <p:spPr>
          <a:xfrm>
            <a:off x="9557679" y="5479499"/>
            <a:ext cx="931547" cy="3917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FS</a:t>
            </a:r>
            <a:endParaRPr kumimoji="1" lang="ja-JP" altLang="en-US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5931678-FA79-4658-99BE-772285E86B10}"/>
              </a:ext>
            </a:extLst>
          </p:cNvPr>
          <p:cNvSpPr/>
          <p:nvPr/>
        </p:nvSpPr>
        <p:spPr>
          <a:xfrm>
            <a:off x="9563806" y="5012633"/>
            <a:ext cx="931547" cy="4091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FS</a:t>
            </a:r>
            <a:endParaRPr kumimoji="1" lang="ja-JP" altLang="en-US" dirty="0"/>
          </a:p>
        </p:txBody>
      </p:sp>
      <p:sp>
        <p:nvSpPr>
          <p:cNvPr id="57" name="円柱 56">
            <a:extLst>
              <a:ext uri="{FF2B5EF4-FFF2-40B4-BE49-F238E27FC236}">
                <a16:creationId xmlns:a16="http://schemas.microsoft.com/office/drawing/2014/main" id="{DD2125DE-0BCB-41D1-BB34-633E0E92C2D8}"/>
              </a:ext>
            </a:extLst>
          </p:cNvPr>
          <p:cNvSpPr/>
          <p:nvPr/>
        </p:nvSpPr>
        <p:spPr>
          <a:xfrm>
            <a:off x="10722178" y="5448167"/>
            <a:ext cx="982157" cy="638920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750TB</a:t>
            </a:r>
            <a:endParaRPr kumimoji="1" lang="ja-JP" altLang="en-US" dirty="0"/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EC65E088-3526-49C7-9D70-1E3952762AE8}"/>
              </a:ext>
            </a:extLst>
          </p:cNvPr>
          <p:cNvCxnSpPr>
            <a:cxnSpLocks/>
            <a:stCxn id="38" idx="3"/>
            <a:endCxn id="39" idx="2"/>
          </p:cNvCxnSpPr>
          <p:nvPr/>
        </p:nvCxnSpPr>
        <p:spPr>
          <a:xfrm flipV="1">
            <a:off x="10495353" y="5156757"/>
            <a:ext cx="223851" cy="60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7454F624-2EAE-4331-8BCB-C3033DA9390C}"/>
              </a:ext>
            </a:extLst>
          </p:cNvPr>
          <p:cNvCxnSpPr>
            <a:cxnSpLocks/>
            <a:stCxn id="36" idx="3"/>
            <a:endCxn id="57" idx="2"/>
          </p:cNvCxnSpPr>
          <p:nvPr/>
        </p:nvCxnSpPr>
        <p:spPr>
          <a:xfrm>
            <a:off x="10489226" y="5675365"/>
            <a:ext cx="232952" cy="92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24EC147B-6CAA-47B2-B500-105628378005}"/>
              </a:ext>
            </a:extLst>
          </p:cNvPr>
          <p:cNvSpPr/>
          <p:nvPr/>
        </p:nvSpPr>
        <p:spPr>
          <a:xfrm>
            <a:off x="9557679" y="5920870"/>
            <a:ext cx="934521" cy="4085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FS</a:t>
            </a:r>
            <a:endParaRPr kumimoji="1" lang="ja-JP" altLang="en-US" dirty="0"/>
          </a:p>
        </p:txBody>
      </p:sp>
      <p:sp>
        <p:nvSpPr>
          <p:cNvPr id="65" name="円柱 64">
            <a:extLst>
              <a:ext uri="{FF2B5EF4-FFF2-40B4-BE49-F238E27FC236}">
                <a16:creationId xmlns:a16="http://schemas.microsoft.com/office/drawing/2014/main" id="{BBCEEC6A-ED1B-4F6A-B83E-A4EABA368F51}"/>
              </a:ext>
            </a:extLst>
          </p:cNvPr>
          <p:cNvSpPr/>
          <p:nvPr/>
        </p:nvSpPr>
        <p:spPr>
          <a:xfrm>
            <a:off x="10719204" y="6063046"/>
            <a:ext cx="991201" cy="638920"/>
          </a:xfrm>
          <a:prstGeom prst="can">
            <a:avLst>
              <a:gd name="adj" fmla="val 1496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500TB</a:t>
            </a:r>
            <a:endParaRPr kumimoji="1" lang="ja-JP" altLang="en-US" dirty="0"/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15529380-EB85-44FA-A15A-C87600733286}"/>
              </a:ext>
            </a:extLst>
          </p:cNvPr>
          <p:cNvCxnSpPr>
            <a:cxnSpLocks/>
            <a:stCxn id="64" idx="3"/>
            <a:endCxn id="65" idx="2"/>
          </p:cNvCxnSpPr>
          <p:nvPr/>
        </p:nvCxnSpPr>
        <p:spPr>
          <a:xfrm>
            <a:off x="10492200" y="6125132"/>
            <a:ext cx="227004" cy="257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A60A158-329C-4807-A8CE-190C8931D7DB}"/>
              </a:ext>
            </a:extLst>
          </p:cNvPr>
          <p:cNvSpPr txBox="1"/>
          <p:nvPr/>
        </p:nvSpPr>
        <p:spPr>
          <a:xfrm>
            <a:off x="10148842" y="6367240"/>
            <a:ext cx="63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SAS</a:t>
            </a:r>
            <a:endParaRPr lang="ja-JP" altLang="en-US" dirty="0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2AD4B131-CD7D-4346-ABE1-FF916BCE7B9B}"/>
              </a:ext>
            </a:extLst>
          </p:cNvPr>
          <p:cNvSpPr/>
          <p:nvPr/>
        </p:nvSpPr>
        <p:spPr>
          <a:xfrm>
            <a:off x="4676334" y="5027690"/>
            <a:ext cx="928879" cy="37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DB02</a:t>
            </a:r>
            <a:endParaRPr kumimoji="1" lang="ja-JP" altLang="en-US" dirty="0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DE254B74-3305-450B-9225-8F1BB6E22BA5}"/>
              </a:ext>
            </a:extLst>
          </p:cNvPr>
          <p:cNvSpPr/>
          <p:nvPr/>
        </p:nvSpPr>
        <p:spPr>
          <a:xfrm>
            <a:off x="4680057" y="5497954"/>
            <a:ext cx="928879" cy="37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DB03</a:t>
            </a:r>
            <a:endParaRPr kumimoji="1" lang="ja-JP" altLang="en-US" dirty="0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3E0F4EF8-1980-46B5-B6C9-9370A4A3E850}"/>
              </a:ext>
            </a:extLst>
          </p:cNvPr>
          <p:cNvSpPr/>
          <p:nvPr/>
        </p:nvSpPr>
        <p:spPr>
          <a:xfrm>
            <a:off x="4676334" y="5991082"/>
            <a:ext cx="928878" cy="36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DB04</a:t>
            </a:r>
            <a:endParaRPr kumimoji="1" lang="ja-JP" altLang="en-US" dirty="0"/>
          </a:p>
        </p:txBody>
      </p:sp>
      <p:sp>
        <p:nvSpPr>
          <p:cNvPr id="39" name="円柱 38">
            <a:extLst>
              <a:ext uri="{FF2B5EF4-FFF2-40B4-BE49-F238E27FC236}">
                <a16:creationId xmlns:a16="http://schemas.microsoft.com/office/drawing/2014/main" id="{9CCB19F9-99C5-4B71-ACD5-80B8DF0DCBEC}"/>
              </a:ext>
            </a:extLst>
          </p:cNvPr>
          <p:cNvSpPr/>
          <p:nvPr/>
        </p:nvSpPr>
        <p:spPr>
          <a:xfrm>
            <a:off x="10719204" y="4814465"/>
            <a:ext cx="985131" cy="684584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850TB</a:t>
            </a:r>
            <a:endParaRPr kumimoji="1" lang="ja-JP" altLang="en-US" dirty="0"/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696C6C35-922D-42A4-8CD2-3927C9C3582F}"/>
              </a:ext>
            </a:extLst>
          </p:cNvPr>
          <p:cNvSpPr/>
          <p:nvPr/>
        </p:nvSpPr>
        <p:spPr>
          <a:xfrm>
            <a:off x="4676334" y="4545994"/>
            <a:ext cx="928879" cy="37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DB01</a:t>
            </a:r>
            <a:endParaRPr kumimoji="1" lang="ja-JP" altLang="en-US" dirty="0"/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AE2635BC-CEFB-47A4-9FA3-558C82777EFB}"/>
              </a:ext>
            </a:extLst>
          </p:cNvPr>
          <p:cNvSpPr/>
          <p:nvPr/>
        </p:nvSpPr>
        <p:spPr>
          <a:xfrm>
            <a:off x="1962098" y="3480532"/>
            <a:ext cx="1098176" cy="37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WEB02</a:t>
            </a:r>
            <a:endParaRPr kumimoji="1" lang="ja-JP" altLang="en-US" dirty="0"/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122798F7-9EFF-4E5C-BB05-287D9E86A6A9}"/>
              </a:ext>
            </a:extLst>
          </p:cNvPr>
          <p:cNvSpPr/>
          <p:nvPr/>
        </p:nvSpPr>
        <p:spPr>
          <a:xfrm>
            <a:off x="1976663" y="2999486"/>
            <a:ext cx="1098176" cy="37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WEB01</a:t>
            </a:r>
            <a:endParaRPr kumimoji="1" lang="ja-JP" altLang="en-US" dirty="0"/>
          </a:p>
        </p:txBody>
      </p:sp>
      <p:sp>
        <p:nvSpPr>
          <p:cNvPr id="125" name="円柱 124">
            <a:extLst>
              <a:ext uri="{FF2B5EF4-FFF2-40B4-BE49-F238E27FC236}">
                <a16:creationId xmlns:a16="http://schemas.microsoft.com/office/drawing/2014/main" id="{20FCC866-4F1D-4BF0-B4ED-E694E0DFAA5D}"/>
              </a:ext>
            </a:extLst>
          </p:cNvPr>
          <p:cNvSpPr/>
          <p:nvPr/>
        </p:nvSpPr>
        <p:spPr>
          <a:xfrm>
            <a:off x="5594324" y="6009368"/>
            <a:ext cx="889900" cy="54724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60TB</a:t>
            </a:r>
            <a:endParaRPr kumimoji="1" lang="ja-JP" altLang="en-US" dirty="0"/>
          </a:p>
        </p:txBody>
      </p:sp>
      <p:sp>
        <p:nvSpPr>
          <p:cNvPr id="126" name="円柱 125">
            <a:extLst>
              <a:ext uri="{FF2B5EF4-FFF2-40B4-BE49-F238E27FC236}">
                <a16:creationId xmlns:a16="http://schemas.microsoft.com/office/drawing/2014/main" id="{353AE823-B178-4F72-AF36-C526CA3748BF}"/>
              </a:ext>
            </a:extLst>
          </p:cNvPr>
          <p:cNvSpPr/>
          <p:nvPr/>
        </p:nvSpPr>
        <p:spPr>
          <a:xfrm>
            <a:off x="5594324" y="5436955"/>
            <a:ext cx="889900" cy="54724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60TB</a:t>
            </a:r>
            <a:endParaRPr kumimoji="1" lang="ja-JP" altLang="en-US" dirty="0"/>
          </a:p>
        </p:txBody>
      </p:sp>
      <p:sp>
        <p:nvSpPr>
          <p:cNvPr id="127" name="円柱 126">
            <a:extLst>
              <a:ext uri="{FF2B5EF4-FFF2-40B4-BE49-F238E27FC236}">
                <a16:creationId xmlns:a16="http://schemas.microsoft.com/office/drawing/2014/main" id="{62602AFA-5C1D-49CD-B47E-EB25BC13D06D}"/>
              </a:ext>
            </a:extLst>
          </p:cNvPr>
          <p:cNvSpPr/>
          <p:nvPr/>
        </p:nvSpPr>
        <p:spPr>
          <a:xfrm>
            <a:off x="5594324" y="4907624"/>
            <a:ext cx="889900" cy="54724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60TB</a:t>
            </a:r>
            <a:endParaRPr kumimoji="1" lang="ja-JP" altLang="en-US" dirty="0"/>
          </a:p>
        </p:txBody>
      </p:sp>
      <p:sp>
        <p:nvSpPr>
          <p:cNvPr id="128" name="円柱 127">
            <a:extLst>
              <a:ext uri="{FF2B5EF4-FFF2-40B4-BE49-F238E27FC236}">
                <a16:creationId xmlns:a16="http://schemas.microsoft.com/office/drawing/2014/main" id="{66F9AC0F-D24D-4FCE-974C-10F69F387AED}"/>
              </a:ext>
            </a:extLst>
          </p:cNvPr>
          <p:cNvSpPr/>
          <p:nvPr/>
        </p:nvSpPr>
        <p:spPr>
          <a:xfrm>
            <a:off x="5594324" y="4360375"/>
            <a:ext cx="889900" cy="54724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60TB</a:t>
            </a:r>
            <a:endParaRPr kumimoji="1" lang="ja-JP" altLang="en-US" dirty="0"/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6C507B1-74F2-49DE-A14F-1598074BA49E}"/>
              </a:ext>
            </a:extLst>
          </p:cNvPr>
          <p:cNvSpPr txBox="1"/>
          <p:nvPr/>
        </p:nvSpPr>
        <p:spPr>
          <a:xfrm>
            <a:off x="6552576" y="6134793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mirror</a:t>
            </a:r>
            <a:endParaRPr kumimoji="1" lang="ja-JP" altLang="en-US" dirty="0"/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7FC790E0-287F-459B-A969-E93DBD9064B9}"/>
              </a:ext>
            </a:extLst>
          </p:cNvPr>
          <p:cNvSpPr txBox="1"/>
          <p:nvPr/>
        </p:nvSpPr>
        <p:spPr>
          <a:xfrm>
            <a:off x="6523203" y="5561199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Public DR</a:t>
            </a:r>
            <a:endParaRPr kumimoji="1" lang="ja-JP" altLang="en-US" dirty="0"/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865E2723-7BD9-4951-9CF0-80B009DC36AA}"/>
              </a:ext>
            </a:extLst>
          </p:cNvPr>
          <p:cNvSpPr txBox="1"/>
          <p:nvPr/>
        </p:nvSpPr>
        <p:spPr>
          <a:xfrm>
            <a:off x="6552576" y="4449333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Internal DR</a:t>
            </a:r>
            <a:endParaRPr kumimoji="1" lang="ja-JP" altLang="en-US" dirty="0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A405082B-A7AB-46BF-9589-A8FB7E59F1C8}"/>
              </a:ext>
            </a:extLst>
          </p:cNvPr>
          <p:cNvSpPr txBox="1"/>
          <p:nvPr/>
        </p:nvSpPr>
        <p:spPr>
          <a:xfrm>
            <a:off x="6593540" y="4982797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mirror</a:t>
            </a:r>
            <a:endParaRPr kumimoji="1" lang="ja-JP" altLang="en-US" dirty="0"/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5E1B175A-13A8-4473-9D25-F1900ECBF9AA}"/>
              </a:ext>
            </a:extLst>
          </p:cNvPr>
          <p:cNvSpPr txBox="1"/>
          <p:nvPr/>
        </p:nvSpPr>
        <p:spPr>
          <a:xfrm>
            <a:off x="3014685" y="3048139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Internal DR</a:t>
            </a:r>
            <a:endParaRPr kumimoji="1" lang="ja-JP" altLang="en-US" dirty="0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060BF9DB-568C-4227-B308-BFD2BD6E1B34}"/>
              </a:ext>
            </a:extLst>
          </p:cNvPr>
          <p:cNvSpPr txBox="1"/>
          <p:nvPr/>
        </p:nvSpPr>
        <p:spPr>
          <a:xfrm>
            <a:off x="3048337" y="3472642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mirror</a:t>
            </a:r>
            <a:endParaRPr kumimoji="1" lang="ja-JP" altLang="en-US" dirty="0"/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4B36E85E-F096-4BE8-A00B-7AEA17ED4BA5}"/>
              </a:ext>
            </a:extLst>
          </p:cNvPr>
          <p:cNvSpPr/>
          <p:nvPr/>
        </p:nvSpPr>
        <p:spPr>
          <a:xfrm>
            <a:off x="1945104" y="5476158"/>
            <a:ext cx="1098176" cy="37954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WEB04</a:t>
            </a:r>
            <a:endParaRPr kumimoji="1" lang="ja-JP" altLang="en-US" dirty="0"/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4FDFCF62-7E3D-4285-BA62-4AD3E9195701}"/>
              </a:ext>
            </a:extLst>
          </p:cNvPr>
          <p:cNvSpPr/>
          <p:nvPr/>
        </p:nvSpPr>
        <p:spPr>
          <a:xfrm>
            <a:off x="1959669" y="4995112"/>
            <a:ext cx="1098176" cy="37954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WEB03</a:t>
            </a:r>
            <a:endParaRPr kumimoji="1" lang="ja-JP" altLang="en-US" dirty="0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248C878A-B4DA-4DE7-8C2E-01A3628825C6}"/>
              </a:ext>
            </a:extLst>
          </p:cNvPr>
          <p:cNvSpPr txBox="1"/>
          <p:nvPr/>
        </p:nvSpPr>
        <p:spPr>
          <a:xfrm>
            <a:off x="2997691" y="5043765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Public DR</a:t>
            </a:r>
            <a:endParaRPr kumimoji="1" lang="ja-JP" altLang="en-US" dirty="0"/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7264B924-FDD9-41CA-9EC1-50CF3EC9259A}"/>
              </a:ext>
            </a:extLst>
          </p:cNvPr>
          <p:cNvSpPr txBox="1"/>
          <p:nvPr/>
        </p:nvSpPr>
        <p:spPr>
          <a:xfrm>
            <a:off x="3031343" y="546826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mirror</a:t>
            </a:r>
            <a:endParaRPr kumimoji="1" lang="ja-JP" altLang="en-US" dirty="0"/>
          </a:p>
        </p:txBody>
      </p:sp>
      <p:sp>
        <p:nvSpPr>
          <p:cNvPr id="154" name="四角形: 角を丸くする 153">
            <a:extLst>
              <a:ext uri="{FF2B5EF4-FFF2-40B4-BE49-F238E27FC236}">
                <a16:creationId xmlns:a16="http://schemas.microsoft.com/office/drawing/2014/main" id="{6EEEC150-1361-44AC-813C-279406DE90D4}"/>
              </a:ext>
            </a:extLst>
          </p:cNvPr>
          <p:cNvSpPr/>
          <p:nvPr/>
        </p:nvSpPr>
        <p:spPr>
          <a:xfrm>
            <a:off x="9102482" y="2672091"/>
            <a:ext cx="2862387" cy="4092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四角形: 角を丸くする 154">
            <a:extLst>
              <a:ext uri="{FF2B5EF4-FFF2-40B4-BE49-F238E27FC236}">
                <a16:creationId xmlns:a16="http://schemas.microsoft.com/office/drawing/2014/main" id="{FC28B996-E700-42B1-8168-640F7DD0E24C}"/>
              </a:ext>
            </a:extLst>
          </p:cNvPr>
          <p:cNvSpPr/>
          <p:nvPr/>
        </p:nvSpPr>
        <p:spPr>
          <a:xfrm>
            <a:off x="4511579" y="4095611"/>
            <a:ext cx="4523130" cy="27051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1BBD2D7D-64AC-4F7C-B481-07DFFC3A6DB8}"/>
              </a:ext>
            </a:extLst>
          </p:cNvPr>
          <p:cNvSpPr/>
          <p:nvPr/>
        </p:nvSpPr>
        <p:spPr>
          <a:xfrm>
            <a:off x="7755971" y="4925541"/>
            <a:ext cx="824264" cy="4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DB05</a:t>
            </a:r>
            <a:endParaRPr kumimoji="1" lang="ja-JP" altLang="en-US" sz="1600" dirty="0"/>
          </a:p>
        </p:txBody>
      </p:sp>
      <p:sp>
        <p:nvSpPr>
          <p:cNvPr id="162" name="円柱 161">
            <a:extLst>
              <a:ext uri="{FF2B5EF4-FFF2-40B4-BE49-F238E27FC236}">
                <a16:creationId xmlns:a16="http://schemas.microsoft.com/office/drawing/2014/main" id="{097D069E-B07F-4081-B0B2-6574908D44B4}"/>
              </a:ext>
            </a:extLst>
          </p:cNvPr>
          <p:cNvSpPr/>
          <p:nvPr/>
        </p:nvSpPr>
        <p:spPr>
          <a:xfrm>
            <a:off x="8184209" y="5206007"/>
            <a:ext cx="722532" cy="52668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8TB</a:t>
            </a:r>
            <a:endParaRPr kumimoji="1" lang="ja-JP" altLang="en-US" dirty="0"/>
          </a:p>
        </p:txBody>
      </p: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4CBFB99E-EEBF-47BE-973B-F5173F22AA51}"/>
              </a:ext>
            </a:extLst>
          </p:cNvPr>
          <p:cNvSpPr txBox="1"/>
          <p:nvPr/>
        </p:nvSpPr>
        <p:spPr>
          <a:xfrm>
            <a:off x="8391353" y="461610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x 8</a:t>
            </a:r>
            <a:endParaRPr kumimoji="1" lang="ja-JP" altLang="en-US" dirty="0"/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50C182B9-97CA-474C-9269-1E7565BD78CE}"/>
              </a:ext>
            </a:extLst>
          </p:cNvPr>
          <p:cNvSpPr txBox="1"/>
          <p:nvPr/>
        </p:nvSpPr>
        <p:spPr>
          <a:xfrm>
            <a:off x="7914719" y="5777561"/>
            <a:ext cx="115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Testing:</a:t>
            </a:r>
          </a:p>
          <a:p>
            <a:r>
              <a:rPr lang="en-US" altLang="ja-JP" dirty="0"/>
              <a:t>Distr. DB</a:t>
            </a:r>
          </a:p>
          <a:p>
            <a:r>
              <a:rPr kumimoji="1" lang="en-US" altLang="ja-JP" dirty="0"/>
              <a:t>MR</a:t>
            </a: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751BC940-DBF4-441E-9F09-E0516C462879}"/>
              </a:ext>
            </a:extLst>
          </p:cNvPr>
          <p:cNvCxnSpPr>
            <a:cxnSpLocks/>
          </p:cNvCxnSpPr>
          <p:nvPr/>
        </p:nvCxnSpPr>
        <p:spPr>
          <a:xfrm>
            <a:off x="4172827" y="3417472"/>
            <a:ext cx="5112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8CC2CEA9-9B2A-48DA-B080-216F210E74E6}"/>
              </a:ext>
            </a:extLst>
          </p:cNvPr>
          <p:cNvSpPr txBox="1"/>
          <p:nvPr/>
        </p:nvSpPr>
        <p:spPr>
          <a:xfrm>
            <a:off x="4886281" y="2940191"/>
            <a:ext cx="261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NFS </a:t>
            </a:r>
            <a:r>
              <a:rPr kumimoji="1" lang="en-US" altLang="ja-JP" dirty="0" err="1"/>
              <a:t>IPoIB</a:t>
            </a:r>
            <a:r>
              <a:rPr kumimoji="1" lang="en-US" altLang="ja-JP" dirty="0"/>
              <a:t> (</a:t>
            </a:r>
            <a:r>
              <a:rPr lang="en-US" altLang="ja-JP" dirty="0"/>
              <a:t>InfiniBand)</a:t>
            </a:r>
            <a:endParaRPr kumimoji="1" lang="en-US" altLang="ja-JP" dirty="0"/>
          </a:p>
        </p:txBody>
      </p:sp>
      <p:sp>
        <p:nvSpPr>
          <p:cNvPr id="168" name="四角形: 角を丸くする 167">
            <a:extLst>
              <a:ext uri="{FF2B5EF4-FFF2-40B4-BE49-F238E27FC236}">
                <a16:creationId xmlns:a16="http://schemas.microsoft.com/office/drawing/2014/main" id="{AB541386-8ABC-4244-A6B6-CF5FFEDAD2E7}"/>
              </a:ext>
            </a:extLst>
          </p:cNvPr>
          <p:cNvSpPr/>
          <p:nvPr/>
        </p:nvSpPr>
        <p:spPr>
          <a:xfrm>
            <a:off x="1775011" y="2718753"/>
            <a:ext cx="2653222" cy="33442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3" name="直線コネクタ 172">
            <a:extLst>
              <a:ext uri="{FF2B5EF4-FFF2-40B4-BE49-F238E27FC236}">
                <a16:creationId xmlns:a16="http://schemas.microsoft.com/office/drawing/2014/main" id="{6B890772-31F7-439C-BDB0-03844FE46C53}"/>
              </a:ext>
            </a:extLst>
          </p:cNvPr>
          <p:cNvCxnSpPr>
            <a:cxnSpLocks/>
          </p:cNvCxnSpPr>
          <p:nvPr/>
        </p:nvCxnSpPr>
        <p:spPr>
          <a:xfrm>
            <a:off x="4172827" y="3841974"/>
            <a:ext cx="5112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>
            <a:extLst>
              <a:ext uri="{FF2B5EF4-FFF2-40B4-BE49-F238E27FC236}">
                <a16:creationId xmlns:a16="http://schemas.microsoft.com/office/drawing/2014/main" id="{7DC8E526-D425-4168-8C3D-CF4CE2AFE48C}"/>
              </a:ext>
            </a:extLst>
          </p:cNvPr>
          <p:cNvCxnSpPr/>
          <p:nvPr/>
        </p:nvCxnSpPr>
        <p:spPr>
          <a:xfrm flipV="1">
            <a:off x="6736976" y="3841974"/>
            <a:ext cx="0" cy="383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07B4B3EF-F766-4FD0-A404-AEEB36A3E525}"/>
              </a:ext>
            </a:extLst>
          </p:cNvPr>
          <p:cNvSpPr txBox="1"/>
          <p:nvPr/>
        </p:nvSpPr>
        <p:spPr>
          <a:xfrm>
            <a:off x="5167817" y="3504182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Ethernet LAN 1GbE, 10GbE</a:t>
            </a:r>
            <a:endParaRPr kumimoji="1" lang="ja-JP" altLang="en-US" dirty="0"/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F17BB076-FD51-4364-A020-A8B2599FB60A}"/>
              </a:ext>
            </a:extLst>
          </p:cNvPr>
          <p:cNvSpPr/>
          <p:nvPr/>
        </p:nvSpPr>
        <p:spPr>
          <a:xfrm>
            <a:off x="314041" y="3240093"/>
            <a:ext cx="1098176" cy="37954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PROXY1</a:t>
            </a:r>
            <a:endParaRPr kumimoji="1" lang="ja-JP" altLang="en-US" dirty="0"/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F1F7E41B-29A4-4E50-87E4-7A801744BD9D}"/>
              </a:ext>
            </a:extLst>
          </p:cNvPr>
          <p:cNvSpPr/>
          <p:nvPr/>
        </p:nvSpPr>
        <p:spPr>
          <a:xfrm>
            <a:off x="314041" y="5217463"/>
            <a:ext cx="1098176" cy="37954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PROXY2</a:t>
            </a:r>
            <a:endParaRPr kumimoji="1" lang="ja-JP" altLang="en-US" dirty="0"/>
          </a:p>
        </p:txBody>
      </p:sp>
      <p:sp>
        <p:nvSpPr>
          <p:cNvPr id="182" name="四角形: 角を丸くする 181">
            <a:extLst>
              <a:ext uri="{FF2B5EF4-FFF2-40B4-BE49-F238E27FC236}">
                <a16:creationId xmlns:a16="http://schemas.microsoft.com/office/drawing/2014/main" id="{0FEB7886-CAEA-43AF-B24F-900A35C61622}"/>
              </a:ext>
            </a:extLst>
          </p:cNvPr>
          <p:cNvSpPr/>
          <p:nvPr/>
        </p:nvSpPr>
        <p:spPr>
          <a:xfrm>
            <a:off x="107576" y="2718753"/>
            <a:ext cx="1450543" cy="33442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3" name="直線コネクタ 182">
            <a:extLst>
              <a:ext uri="{FF2B5EF4-FFF2-40B4-BE49-F238E27FC236}">
                <a16:creationId xmlns:a16="http://schemas.microsoft.com/office/drawing/2014/main" id="{7FC40D36-07B1-4B46-A10F-22B4E5DC719A}"/>
              </a:ext>
            </a:extLst>
          </p:cNvPr>
          <p:cNvCxnSpPr>
            <a:cxnSpLocks/>
          </p:cNvCxnSpPr>
          <p:nvPr/>
        </p:nvCxnSpPr>
        <p:spPr>
          <a:xfrm flipH="1">
            <a:off x="1277471" y="4360374"/>
            <a:ext cx="6821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>
            <a:extLst>
              <a:ext uri="{FF2B5EF4-FFF2-40B4-BE49-F238E27FC236}">
                <a16:creationId xmlns:a16="http://schemas.microsoft.com/office/drawing/2014/main" id="{5EC84CBC-ECCE-4390-9210-BE6576E7113C}"/>
              </a:ext>
            </a:extLst>
          </p:cNvPr>
          <p:cNvCxnSpPr>
            <a:cxnSpLocks/>
            <a:stCxn id="189" idx="0"/>
          </p:cNvCxnSpPr>
          <p:nvPr/>
        </p:nvCxnSpPr>
        <p:spPr>
          <a:xfrm flipV="1">
            <a:off x="1665695" y="4337112"/>
            <a:ext cx="0" cy="1864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四角形: 角を丸くする 188">
            <a:extLst>
              <a:ext uri="{FF2B5EF4-FFF2-40B4-BE49-F238E27FC236}">
                <a16:creationId xmlns:a16="http://schemas.microsoft.com/office/drawing/2014/main" id="{FFE07065-76C4-4FA6-B2CA-D1F97F758601}"/>
              </a:ext>
            </a:extLst>
          </p:cNvPr>
          <p:cNvSpPr/>
          <p:nvPr/>
        </p:nvSpPr>
        <p:spPr>
          <a:xfrm>
            <a:off x="1053854" y="6201788"/>
            <a:ext cx="1223682" cy="44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Firewall</a:t>
            </a:r>
            <a:endParaRPr kumimoji="1" lang="ja-JP" altLang="en-US" dirty="0"/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B8B2DDEE-4F60-4FC0-B626-55559B6BDBF7}"/>
              </a:ext>
            </a:extLst>
          </p:cNvPr>
          <p:cNvSpPr txBox="1"/>
          <p:nvPr/>
        </p:nvSpPr>
        <p:spPr>
          <a:xfrm>
            <a:off x="262566" y="3680034"/>
            <a:ext cx="126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Internal</a:t>
            </a:r>
          </a:p>
          <a:p>
            <a:r>
              <a:rPr lang="en-US" altLang="ja-JP" dirty="0"/>
              <a:t>DR</a:t>
            </a:r>
            <a:endParaRPr kumimoji="1" lang="ja-JP" altLang="en-US" dirty="0"/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C6FC47B0-570C-414B-985B-104121F5B40C}"/>
              </a:ext>
            </a:extLst>
          </p:cNvPr>
          <p:cNvSpPr txBox="1"/>
          <p:nvPr/>
        </p:nvSpPr>
        <p:spPr>
          <a:xfrm>
            <a:off x="224590" y="5648471"/>
            <a:ext cx="126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Public DR</a:t>
            </a:r>
            <a:endParaRPr kumimoji="1" lang="ja-JP" altLang="en-US" dirty="0"/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E95B1C72-AEBF-4F9E-B84F-EC014B24EA1F}"/>
              </a:ext>
            </a:extLst>
          </p:cNvPr>
          <p:cNvSpPr/>
          <p:nvPr/>
        </p:nvSpPr>
        <p:spPr>
          <a:xfrm>
            <a:off x="8682150" y="57278"/>
            <a:ext cx="602741" cy="200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4ED23E6A-5904-43F7-AFBE-40951576E266}"/>
              </a:ext>
            </a:extLst>
          </p:cNvPr>
          <p:cNvSpPr txBox="1"/>
          <p:nvPr/>
        </p:nvSpPr>
        <p:spPr>
          <a:xfrm>
            <a:off x="9457032" y="-22920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In-house maintenance </a:t>
            </a:r>
            <a:endParaRPr kumimoji="1" lang="ja-JP" altLang="en-US" dirty="0"/>
          </a:p>
        </p:txBody>
      </p:sp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75D06659-7452-454D-AA66-DF216C40A636}"/>
              </a:ext>
            </a:extLst>
          </p:cNvPr>
          <p:cNvSpPr/>
          <p:nvPr/>
        </p:nvSpPr>
        <p:spPr>
          <a:xfrm>
            <a:off x="8682150" y="304283"/>
            <a:ext cx="602741" cy="200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6865C98E-9032-4F5B-BF80-6E5D234328DB}"/>
              </a:ext>
            </a:extLst>
          </p:cNvPr>
          <p:cNvSpPr txBox="1"/>
          <p:nvPr/>
        </p:nvSpPr>
        <p:spPr>
          <a:xfrm>
            <a:off x="9457032" y="258053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Under r</a:t>
            </a:r>
            <a:r>
              <a:rPr kumimoji="1" lang="en-US" altLang="ja-JP" dirty="0"/>
              <a:t>ental contract</a:t>
            </a:r>
            <a:endParaRPr kumimoji="1" lang="ja-JP" altLang="en-US" dirty="0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8B4C6939-2677-4BDE-924F-279ADD958316}"/>
              </a:ext>
            </a:extLst>
          </p:cNvPr>
          <p:cNvSpPr/>
          <p:nvPr/>
        </p:nvSpPr>
        <p:spPr>
          <a:xfrm>
            <a:off x="7789132" y="2718753"/>
            <a:ext cx="1512685" cy="670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LTO8</a:t>
            </a:r>
            <a:endParaRPr kumimoji="1" lang="en-US" altLang="ja-JP" sz="1600" dirty="0"/>
          </a:p>
          <a:p>
            <a:pPr algn="ctr"/>
            <a:r>
              <a:rPr lang="en-US" altLang="ja-JP" sz="1600" dirty="0"/>
              <a:t>0.5PB</a:t>
            </a:r>
            <a:endParaRPr kumimoji="1" lang="ja-JP" altLang="en-US" sz="1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7B611B-8D4C-49F7-AEAB-7EBF5EB81C2C}"/>
              </a:ext>
            </a:extLst>
          </p:cNvPr>
          <p:cNvSpPr txBox="1"/>
          <p:nvPr/>
        </p:nvSpPr>
        <p:spPr>
          <a:xfrm>
            <a:off x="9646790" y="2370211"/>
            <a:ext cx="25026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16core@3.2GHz,32GB</a:t>
            </a:r>
            <a:endParaRPr lang="ja-JP" altLang="en-US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285F9DF-511E-4EE2-8867-2B8E70C0D105}"/>
              </a:ext>
            </a:extLst>
          </p:cNvPr>
          <p:cNvSpPr txBox="1"/>
          <p:nvPr/>
        </p:nvSpPr>
        <p:spPr>
          <a:xfrm>
            <a:off x="3215166" y="6449676"/>
            <a:ext cx="263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16core@3.2GHz,256GB</a:t>
            </a:r>
            <a:endParaRPr lang="ja-JP" altLang="en-US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44998CE-08AF-449D-A549-787169C20D36}"/>
              </a:ext>
            </a:extLst>
          </p:cNvPr>
          <p:cNvSpPr txBox="1"/>
          <p:nvPr/>
        </p:nvSpPr>
        <p:spPr>
          <a:xfrm>
            <a:off x="1900261" y="2702946"/>
            <a:ext cx="25026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16core@3.2GHz,32GB</a:t>
            </a:r>
            <a:endParaRPr lang="ja-JP" altLang="en-US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FE9B8280-78FD-4E3C-81A1-CEF7455CD225}"/>
              </a:ext>
            </a:extLst>
          </p:cNvPr>
          <p:cNvSpPr txBox="1"/>
          <p:nvPr/>
        </p:nvSpPr>
        <p:spPr>
          <a:xfrm>
            <a:off x="62842" y="2641167"/>
            <a:ext cx="173316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8core@2.5GHz</a:t>
            </a:r>
          </a:p>
          <a:p>
            <a:r>
              <a:rPr lang="en-US" altLang="ja-JP" dirty="0"/>
              <a:t>16GB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EA03421-8E6E-46BD-8D9D-A853AAEA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031612"/>
          </a:xfrm>
        </p:spPr>
        <p:txBody>
          <a:bodyPr/>
          <a:lstStyle/>
          <a:p>
            <a:r>
              <a:rPr lang="en-US" altLang="ja-JP" dirty="0"/>
              <a:t>Services and Software Stack</a:t>
            </a:r>
            <a:endParaRPr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CD646B5E-8A44-4B5A-961A-3992CBB7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867"/>
            <a:ext cx="11353800" cy="5789878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Catalog Archive System</a:t>
            </a:r>
          </a:p>
          <a:p>
            <a:pPr lvl="1"/>
            <a:r>
              <a:rPr lang="en-US" altLang="ja-JP" dirty="0"/>
              <a:t>Extraction of source information with SQL (CSV, Sqlite3, FITS formats)</a:t>
            </a:r>
          </a:p>
          <a:p>
            <a:pPr lvl="1"/>
            <a:r>
              <a:rPr lang="en-US" altLang="ja-JP" dirty="0"/>
              <a:t>SQL jobs queueing</a:t>
            </a:r>
          </a:p>
          <a:p>
            <a:pPr lvl="1"/>
            <a:r>
              <a:rPr lang="en-US" altLang="ja-JP" dirty="0"/>
              <a:t>Schema browser</a:t>
            </a: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SW) PostgreSQL 10.9 parallel query, Python, Ruby on Rails, JavaScript</a:t>
            </a:r>
          </a:p>
          <a:p>
            <a:r>
              <a:rPr lang="en-US" altLang="ja-JP" dirty="0"/>
              <a:t>Data Archive System</a:t>
            </a:r>
          </a:p>
          <a:p>
            <a:pPr lvl="1"/>
            <a:r>
              <a:rPr lang="en-US" altLang="ja-JP" dirty="0"/>
              <a:t>Search and download FITS images and intermediate files</a:t>
            </a:r>
          </a:p>
          <a:p>
            <a:pPr lvl="1"/>
            <a:r>
              <a:rPr lang="en-US" altLang="ja-JP" dirty="0"/>
              <a:t>Image cutout in a specified region</a:t>
            </a: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SW) Python CGI, JavaScript</a:t>
            </a:r>
          </a:p>
          <a:p>
            <a:r>
              <a:rPr lang="en-US" altLang="ja-JP" dirty="0"/>
              <a:t>Interactive image/catalog viewer (</a:t>
            </a:r>
            <a:r>
              <a:rPr lang="en-US" altLang="ja-JP" dirty="0" err="1"/>
              <a:t>hscMap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Display pseudo-color images </a:t>
            </a:r>
          </a:p>
          <a:p>
            <a:pPr lvl="1"/>
            <a:r>
              <a:rPr lang="en-US" altLang="ja-JP" dirty="0"/>
              <a:t>Overlay catalog info</a:t>
            </a:r>
          </a:p>
          <a:p>
            <a:pPr lvl="1"/>
            <a:r>
              <a:rPr lang="en-US" altLang="ja-JP" dirty="0"/>
              <a:t>Other useful small analyses</a:t>
            </a: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SW) JavaScript</a:t>
            </a:r>
          </a:p>
          <a:p>
            <a:r>
              <a:rPr lang="en-US" altLang="ja-JP" dirty="0"/>
              <a:t>APIs for connecting CAS</a:t>
            </a: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SW) Python (psycopg2, data transferring modules)</a:t>
            </a:r>
          </a:p>
          <a:p>
            <a:r>
              <a:rPr lang="en-US" altLang="ja-JP" dirty="0"/>
              <a:t>Authentication &amp; Access control system</a:t>
            </a: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SW) In-house Apache </a:t>
            </a:r>
            <a:r>
              <a:rPr lang="en-US" altLang="ja-JP" dirty="0" err="1">
                <a:solidFill>
                  <a:schemeClr val="accent1"/>
                </a:solidFill>
              </a:rPr>
              <a:t>mod_python</a:t>
            </a:r>
            <a:r>
              <a:rPr lang="en-US" altLang="ja-JP" dirty="0">
                <a:solidFill>
                  <a:schemeClr val="accent1"/>
                </a:solidFill>
              </a:rPr>
              <a:t> module for LDAP auth, Python CGI (DB)</a:t>
            </a:r>
            <a:endParaRPr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uru\Desktop\Work_Shared\Desktop\HSCANA_Recent\160602_銀河進化研究会_東北大\fig\snap_ca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2" y="2343076"/>
            <a:ext cx="7238887" cy="48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8145" y="-56924"/>
            <a:ext cx="8596668" cy="1320800"/>
          </a:xfrm>
        </p:spPr>
        <p:txBody>
          <a:bodyPr/>
          <a:lstStyle/>
          <a:p>
            <a:r>
              <a:rPr lang="en-US" altLang="ja-JP" dirty="0"/>
              <a:t>Catalog Archive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9208" y="909601"/>
            <a:ext cx="11643452" cy="38807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Accepts SQLs</a:t>
            </a:r>
          </a:p>
          <a:p>
            <a:r>
              <a:rPr lang="en-US" altLang="ja-JP" sz="2400" dirty="0"/>
              <a:t>Provides science-ready catalog information in CSV, Sqlite3, FITS formats</a:t>
            </a:r>
          </a:p>
          <a:p>
            <a:r>
              <a:rPr lang="en-US" altLang="ja-JP" sz="2400" dirty="0"/>
              <a:t>User queries queued and executed by the system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31719" y="5810204"/>
            <a:ext cx="1468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Coordinates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65999" y="5808048"/>
            <a:ext cx="217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Magnitude stuff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0487" y="5808048"/>
            <a:ext cx="10839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ObjectId</a:t>
            </a:r>
            <a:endParaRPr kumimoji="1" lang="ja-JP" altLang="en-US" dirty="0"/>
          </a:p>
        </p:txBody>
      </p:sp>
      <p:pic>
        <p:nvPicPr>
          <p:cNvPr id="4" name="Picture 3" descr="C:\Users\furu\Desktop\Work_Shared\Desktop\HSCANA_Recent\160602_銀河進化研究会_東北大\fig\snap_ca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41" y="2763628"/>
            <a:ext cx="4368738" cy="235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364608" y="2674324"/>
            <a:ext cx="19591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Schema browser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3F25E6-643E-457A-B490-66E05A53C903}"/>
              </a:ext>
            </a:extLst>
          </p:cNvPr>
          <p:cNvSpPr txBox="1"/>
          <p:nvPr/>
        </p:nvSpPr>
        <p:spPr>
          <a:xfrm>
            <a:off x="7460506" y="59290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5B18E1B-0EC3-469E-9F4D-A6F69AC1F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65" y="2407024"/>
            <a:ext cx="4447827" cy="3145673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EFF809BA-A909-4EFC-8B56-7DAC3405147D}"/>
              </a:ext>
            </a:extLst>
          </p:cNvPr>
          <p:cNvSpPr txBox="1">
            <a:spLocks/>
          </p:cNvSpPr>
          <p:nvPr/>
        </p:nvSpPr>
        <p:spPr>
          <a:xfrm>
            <a:off x="7762178" y="5422744"/>
            <a:ext cx="4306446" cy="1473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accent1"/>
                </a:solidFill>
              </a:rPr>
              <a:t>Faster returns by a factor of 12</a:t>
            </a:r>
          </a:p>
          <a:p>
            <a:pPr lvl="1"/>
            <a:r>
              <a:rPr lang="en-US" altLang="ja-JP" sz="1600" dirty="0"/>
              <a:t>Single node DBMS: 27m20s (1640s)</a:t>
            </a:r>
          </a:p>
          <a:p>
            <a:pPr lvl="1"/>
            <a:r>
              <a:rPr lang="en-US" altLang="ja-JP" sz="1600" dirty="0" err="1"/>
              <a:t>Citus</a:t>
            </a:r>
            <a:r>
              <a:rPr lang="en-US" altLang="ja-JP" sz="1600" dirty="0"/>
              <a:t> over 4 nodes:  4m29s    (269s)</a:t>
            </a:r>
          </a:p>
          <a:p>
            <a:pPr lvl="1"/>
            <a:r>
              <a:rPr lang="en-US" altLang="ja-JP" sz="1600" dirty="0" err="1"/>
              <a:t>Citus</a:t>
            </a:r>
            <a:r>
              <a:rPr lang="en-US" altLang="ja-JP" sz="1600" dirty="0"/>
              <a:t> over 8 nodes:  2m12s    (132s)</a:t>
            </a:r>
          </a:p>
          <a:p>
            <a:endParaRPr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CB7097-7C84-4FF1-8FA7-6EE25C76ACD6}"/>
              </a:ext>
            </a:extLst>
          </p:cNvPr>
          <p:cNvSpPr txBox="1"/>
          <p:nvPr/>
        </p:nvSpPr>
        <p:spPr>
          <a:xfrm>
            <a:off x="7762178" y="1931127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Trials of </a:t>
            </a:r>
            <a:r>
              <a:rPr lang="en-US" altLang="ja-JP" dirty="0"/>
              <a:t>improving performance</a:t>
            </a:r>
          </a:p>
          <a:p>
            <a:r>
              <a:rPr kumimoji="1" lang="en-US" altLang="ja-JP" dirty="0"/>
              <a:t>distributed DB or MR </a:t>
            </a:r>
            <a:r>
              <a:rPr kumimoji="1" lang="en-US" altLang="ja-JP" dirty="0" err="1"/>
              <a:t>etc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01DB890-3FBC-462E-A4E2-D24DADE7C371}"/>
              </a:ext>
            </a:extLst>
          </p:cNvPr>
          <p:cNvSpPr txBox="1"/>
          <p:nvPr/>
        </p:nvSpPr>
        <p:spPr>
          <a:xfrm>
            <a:off x="7864411" y="333803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User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9F145E0-DC84-4769-AC0E-18F49F497331}"/>
              </a:ext>
            </a:extLst>
          </p:cNvPr>
          <p:cNvSpPr txBox="1"/>
          <p:nvPr/>
        </p:nvSpPr>
        <p:spPr>
          <a:xfrm>
            <a:off x="8508808" y="3428315"/>
            <a:ext cx="8130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Query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35279A-881C-49E1-A3C8-86C0743E1637}"/>
              </a:ext>
            </a:extLst>
          </p:cNvPr>
          <p:cNvSpPr txBox="1"/>
          <p:nvPr/>
        </p:nvSpPr>
        <p:spPr>
          <a:xfrm>
            <a:off x="8508808" y="4188888"/>
            <a:ext cx="8611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Result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8DD871B-4380-4F20-872D-01928A4AF23E}"/>
              </a:ext>
            </a:extLst>
          </p:cNvPr>
          <p:cNvSpPr txBox="1"/>
          <p:nvPr/>
        </p:nvSpPr>
        <p:spPr>
          <a:xfrm>
            <a:off x="287382" y="2623104"/>
            <a:ext cx="18293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Query Interface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252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E9F51B-9A82-471A-B4CE-1871AED9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63" y="67938"/>
            <a:ext cx="10515600" cy="1325563"/>
          </a:xfrm>
        </p:spPr>
        <p:txBody>
          <a:bodyPr/>
          <a:lstStyle/>
          <a:p>
            <a:r>
              <a:rPr lang="en-US" altLang="ja-JP" dirty="0" err="1"/>
              <a:t>hscMap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7D6FD9-9673-48E0-ABC1-70E7C2097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10" y="1253331"/>
            <a:ext cx="10515600" cy="4351338"/>
          </a:xfrm>
        </p:spPr>
        <p:txBody>
          <a:bodyPr/>
          <a:lstStyle/>
          <a:p>
            <a:r>
              <a:rPr lang="en-US" altLang="ja-JP" dirty="0"/>
              <a:t>Web application for viewing images &amp; catalogs</a:t>
            </a:r>
          </a:p>
          <a:p>
            <a:r>
              <a:rPr lang="en-US" altLang="ja-JP" dirty="0"/>
              <a:t>Connecting to CAS, Overlay queried catalog sources</a:t>
            </a:r>
          </a:p>
          <a:p>
            <a:r>
              <a:rPr lang="en-US" altLang="ja-JP" dirty="0"/>
              <a:t>Draw source profiles</a:t>
            </a:r>
            <a:endParaRPr lang="ja-JP" altLang="en-US" dirty="0"/>
          </a:p>
          <a:p>
            <a:r>
              <a:rPr kumimoji="1" lang="en-US" altLang="ja-JP" dirty="0"/>
              <a:t>Call image cut</a:t>
            </a:r>
            <a:r>
              <a:rPr lang="en-US" altLang="ja-JP" dirty="0"/>
              <a:t>out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F7C2A1-99A4-4FAB-AC65-507B18D18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9" y="3079215"/>
            <a:ext cx="4292406" cy="36755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0A933B6-8784-4FE1-8E30-53218BDA1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94" y="2438723"/>
            <a:ext cx="4154204" cy="3557251"/>
          </a:xfrm>
          <a:prstGeom prst="rect">
            <a:avLst/>
          </a:prstGeom>
        </p:spPr>
      </p:pic>
      <p:pic>
        <p:nvPicPr>
          <p:cNvPr id="4" name="Picture 2" descr="C:\Users\furu\Desktop\Work_Shared\Desktop\HSCANA_Recent\160602_銀河進化研究会_東北大\fig\snap_hscmap_nb.jpg">
            <a:extLst>
              <a:ext uri="{FF2B5EF4-FFF2-40B4-BE49-F238E27FC236}">
                <a16:creationId xmlns:a16="http://schemas.microsoft.com/office/drawing/2014/main" id="{422C6313-329D-4C70-B816-E7BD76EE9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2" y="3778785"/>
            <a:ext cx="4878568" cy="31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7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6443E6-C644-4FC7-958B-EF70444A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51" y="88989"/>
            <a:ext cx="11582793" cy="988963"/>
          </a:xfrm>
        </p:spPr>
        <p:txBody>
          <a:bodyPr/>
          <a:lstStyle/>
          <a:p>
            <a:r>
              <a:rPr kumimoji="1" lang="en-US" altLang="ja-JP" dirty="0"/>
              <a:t>Current development &amp; bottlenecks </a:t>
            </a:r>
            <a:r>
              <a:rPr lang="en-US" altLang="ja-JP" sz="4000" dirty="0"/>
              <a:t>(for archive)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0BCC82-610B-4698-8ADD-AEA5FDEAC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75" y="1077952"/>
            <a:ext cx="12052034" cy="6875709"/>
          </a:xfrm>
        </p:spPr>
        <p:txBody>
          <a:bodyPr>
            <a:normAutofit/>
          </a:bodyPr>
          <a:lstStyle/>
          <a:p>
            <a:r>
              <a:rPr lang="en-US" altLang="ja-JP" dirty="0"/>
              <a:t>Ongoing development or Struggles for:</a:t>
            </a:r>
          </a:p>
          <a:p>
            <a:pPr lvl="1"/>
            <a:r>
              <a:rPr lang="en-US" altLang="ja-JP" dirty="0"/>
              <a:t>1) Query performance -- adapting to growing data sets, &amp; better sciences</a:t>
            </a:r>
          </a:p>
          <a:p>
            <a:pPr lvl="1"/>
            <a:r>
              <a:rPr lang="en-US" altLang="ja-JP" dirty="0"/>
              <a:t>2) Extension -- for upcoming project (</a:t>
            </a:r>
            <a:r>
              <a:rPr lang="en-US" altLang="ja-JP" dirty="0" err="1"/>
              <a:t>HSC+Prime</a:t>
            </a:r>
            <a:r>
              <a:rPr lang="en-US" altLang="ja-JP" dirty="0"/>
              <a:t> Focus Spectrograph)</a:t>
            </a:r>
          </a:p>
          <a:p>
            <a:pPr lvl="1"/>
            <a:r>
              <a:rPr lang="en-US" altLang="ja-JP" dirty="0"/>
              <a:t>3) HW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Improving Database design &amp; Performance</a:t>
            </a: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Adapting to Schema evolution </a:t>
            </a:r>
            <a:r>
              <a:rPr lang="en-US" altLang="ja-JP" dirty="0">
                <a:sym typeface="Wingdings" panose="05000000000000000000" pitchFamily="2" charset="2"/>
              </a:rPr>
              <a:t></a:t>
            </a:r>
            <a:r>
              <a:rPr lang="en-US" altLang="ja-JP" dirty="0"/>
              <a:t> pipeline is growing</a:t>
            </a:r>
          </a:p>
          <a:p>
            <a:pPr lvl="2"/>
            <a:r>
              <a:rPr lang="en-US" altLang="ja-JP" dirty="0"/>
              <a:t>Undesired 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splitting tables </a:t>
            </a:r>
            <a:r>
              <a:rPr lang="en-US" altLang="ja-JP" dirty="0"/>
              <a:t>due to limitation of DBMS (64KB or 1600cols/row, &amp; page size)</a:t>
            </a:r>
          </a:p>
          <a:p>
            <a:pPr lvl="1"/>
            <a:r>
              <a:rPr lang="en-US" altLang="ja-JP" dirty="0"/>
              <a:t>Adapting to demands for </a:t>
            </a:r>
            <a:r>
              <a:rPr lang="en-US" altLang="ja-JP" dirty="0">
                <a:solidFill>
                  <a:schemeClr val="accent1"/>
                </a:solidFill>
              </a:rPr>
              <a:t>access control </a:t>
            </a:r>
            <a:r>
              <a:rPr lang="en-US" altLang="ja-JP" dirty="0"/>
              <a:t>of various user groups</a:t>
            </a:r>
          </a:p>
          <a:p>
            <a:pPr lvl="1"/>
            <a:r>
              <a:rPr lang="en-US" altLang="ja-JP" dirty="0"/>
              <a:t>Applying 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SSD</a:t>
            </a:r>
            <a:r>
              <a:rPr lang="en-US" altLang="ja-JP" dirty="0"/>
              <a:t> for database, index spaces, but was unstable.. resolving today?</a:t>
            </a: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Testing parallelization &amp; distribution of DB</a:t>
            </a:r>
          </a:p>
          <a:p>
            <a:pPr lvl="2"/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Wide (thousands of columns) and Long (billion of rows) tables</a:t>
            </a:r>
          </a:p>
          <a:p>
            <a:pPr lvl="2"/>
            <a:r>
              <a:rPr lang="en-US" altLang="ja-JP" dirty="0">
                <a:solidFill>
                  <a:schemeClr val="accent1"/>
                </a:solidFill>
              </a:rPr>
              <a:t>Conventional single RDBMS on a single server </a:t>
            </a:r>
            <a:r>
              <a:rPr lang="en-US" altLang="ja-JP" dirty="0"/>
              <a:t>is not responsive enough</a:t>
            </a:r>
            <a:endParaRPr lang="en-US" altLang="ja-JP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US" altLang="ja-JP" dirty="0"/>
              <a:t>Splitting &amp; partitioning big tables into small sub-tables</a:t>
            </a:r>
          </a:p>
          <a:p>
            <a:pPr lvl="2"/>
            <a:r>
              <a:rPr lang="en-US" altLang="ja-JP" dirty="0" err="1"/>
              <a:t>Citus</a:t>
            </a:r>
            <a:r>
              <a:rPr lang="en-US" altLang="ja-JP" dirty="0"/>
              <a:t> (</a:t>
            </a:r>
            <a:r>
              <a:rPr lang="en-US" altLang="ja-JP" dirty="0" err="1"/>
              <a:t>sharding</a:t>
            </a:r>
            <a:r>
              <a:rPr lang="en-US" altLang="ja-JP" dirty="0"/>
              <a:t> w/distr. DB), In-house </a:t>
            </a:r>
            <a:r>
              <a:rPr lang="en-US" altLang="ja-JP" dirty="0" err="1"/>
              <a:t>MR+columnar</a:t>
            </a:r>
            <a:r>
              <a:rPr lang="en-US" altLang="ja-JP" dirty="0"/>
              <a:t> tables, but can’t cover all use cases ..</a:t>
            </a:r>
          </a:p>
          <a:p>
            <a:pPr lvl="2"/>
            <a:r>
              <a:rPr lang="en-US" altLang="ja-JP" dirty="0">
                <a:solidFill>
                  <a:schemeClr val="accent1"/>
                </a:solidFill>
              </a:rPr>
              <a:t>Overhead for outputting results </a:t>
            </a:r>
            <a:r>
              <a:rPr lang="en-US" altLang="ja-JP" dirty="0"/>
              <a:t>for gathering &amp; formatting result into FITS, CSV, Sqlite3</a:t>
            </a:r>
          </a:p>
        </p:txBody>
      </p:sp>
    </p:spTree>
    <p:extLst>
      <p:ext uri="{BB962C8B-B14F-4D97-AF65-F5344CB8AC3E}">
        <p14:creationId xmlns:p14="http://schemas.microsoft.com/office/powerpoint/2010/main" val="424588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4880</TotalTime>
  <Words>1144</Words>
  <Application>Microsoft Office PowerPoint</Application>
  <PresentationFormat>ワイド画面</PresentationFormat>
  <Paragraphs>208</Paragraphs>
  <Slides>11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游ゴシック</vt:lpstr>
      <vt:lpstr>游ゴシック Light</vt:lpstr>
      <vt:lpstr>Arial</vt:lpstr>
      <vt:lpstr>Trebuchet MS</vt:lpstr>
      <vt:lpstr>Office テーマ</vt:lpstr>
      <vt:lpstr>Subaru/Hyper Suprime-Cam  Data Archive System at NAOJ</vt:lpstr>
      <vt:lpstr>Hyper Suprime-Cam at Subaru Telescope</vt:lpstr>
      <vt:lpstr>Subaru Strategic Program (SSP) with HSC</vt:lpstr>
      <vt:lpstr>Data Flow and Entire System Structure (Subaru Telescope + Astronomy Data Center (ADC)</vt:lpstr>
      <vt:lpstr>Hardware of HSC System</vt:lpstr>
      <vt:lpstr>Services and Software Stack</vt:lpstr>
      <vt:lpstr>Catalog Archive System</vt:lpstr>
      <vt:lpstr>hscMap</vt:lpstr>
      <vt:lpstr>Current development &amp; bottlenecks (for archive)</vt:lpstr>
      <vt:lpstr>Current development &amp; bottlenecks (for archive) 2</vt:lpstr>
      <vt:lpstr>Concerns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Subaru/Hyper Suprime-Cam Data Archive System at NAOJ</dc:title>
  <dc:creator>F H</dc:creator>
  <cp:lastModifiedBy>H F</cp:lastModifiedBy>
  <cp:revision>275</cp:revision>
  <dcterms:created xsi:type="dcterms:W3CDTF">2019-07-29T07:14:58Z</dcterms:created>
  <dcterms:modified xsi:type="dcterms:W3CDTF">2019-08-04T13:25:18Z</dcterms:modified>
</cp:coreProperties>
</file>