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4"/>
  </p:notesMasterIdLst>
  <p:handoutMasterIdLst>
    <p:handoutMasterId r:id="rId15"/>
  </p:handoutMasterIdLst>
  <p:sldIdLst>
    <p:sldId id="285" r:id="rId3"/>
    <p:sldId id="309" r:id="rId4"/>
    <p:sldId id="329" r:id="rId5"/>
    <p:sldId id="319" r:id="rId6"/>
    <p:sldId id="328" r:id="rId7"/>
    <p:sldId id="333" r:id="rId8"/>
    <p:sldId id="330" r:id="rId9"/>
    <p:sldId id="331" r:id="rId10"/>
    <p:sldId id="322" r:id="rId11"/>
    <p:sldId id="332" r:id="rId12"/>
    <p:sldId id="272" r:id="rId13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DC"/>
    <a:srgbClr val="001D34"/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8657" autoAdjust="0"/>
  </p:normalViewPr>
  <p:slideViewPr>
    <p:cSldViewPr showGuides="1">
      <p:cViewPr varScale="1">
        <p:scale>
          <a:sx n="163" d="100"/>
          <a:sy n="163" d="100"/>
        </p:scale>
        <p:origin x="192" y="216"/>
      </p:cViewPr>
      <p:guideLst>
        <p:guide orient="horz" pos="1620"/>
        <p:guide orient="horz" pos="599"/>
        <p:guide pos="2880"/>
        <p:guide pos="560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9/8/19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9/8/19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158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TAP upload - Two starts before making progress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UWS 1.1 - needed to wire this in with our spring framework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Parsing and storage of tables - much of the pieces were there in our app but had to be repurposed and brought together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Early days on data access side, still don't have a good idea of what the astronomers want here.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330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5602" userDrawn="1">
          <p15:clr>
            <a:srgbClr val="FBAE40"/>
          </p15:clr>
        </p15:guide>
        <p15:guide id="4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95631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6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31" y="411510"/>
            <a:ext cx="4324338" cy="432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38439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51520" y="195486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703" r:id="rId3"/>
    <p:sldLayoutId id="2147483655" r:id="rId4"/>
    <p:sldLayoutId id="2147483704" r:id="rId5"/>
    <p:sldLayoutId id="2147483680" r:id="rId6"/>
    <p:sldLayoutId id="2147483679" r:id="rId7"/>
    <p:sldLayoutId id="2147483661" r:id="rId8"/>
    <p:sldLayoutId id="2147483702" r:id="rId9"/>
    <p:sldLayoutId id="2147483706" r:id="rId10"/>
    <p:sldLayoutId id="2147483698" r:id="rId11"/>
    <p:sldLayoutId id="2147483699" r:id="rId12"/>
    <p:sldLayoutId id="2147483663" r:id="rId13"/>
    <p:sldLayoutId id="2147483707" r:id="rId14"/>
    <p:sldLayoutId id="2147483664" r:id="rId15"/>
    <p:sldLayoutId id="2147483667" r:id="rId16"/>
    <p:sldLayoutId id="2147483665" r:id="rId17"/>
    <p:sldLayoutId id="2147483682" r:id="rId18"/>
    <p:sldLayoutId id="2147483681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CSIRO ASKAP Science Data Archive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4" name="Footer Placeholder 2"/>
          <p:cNvSpPr txBox="1">
            <a:spLocks/>
          </p:cNvSpPr>
          <p:nvPr/>
        </p:nvSpPr>
        <p:spPr bwMode="auto">
          <a:xfrm>
            <a:off x="251521" y="4263938"/>
            <a:ext cx="36004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400" dirty="0">
                <a:latin typeface="Calibri" pitchFamily="34" charset="0"/>
              </a:rPr>
              <a:t>Minh Huynh &amp; James Dempsey|  5 August 2019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3377CAF-F0B7-4DF2-BD81-EE48D99609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437" y="0"/>
            <a:ext cx="4563963" cy="5143500"/>
          </a:xfrm>
        </p:spPr>
      </p:pic>
    </p:spTree>
    <p:extLst>
      <p:ext uri="{BB962C8B-B14F-4D97-AF65-F5344CB8AC3E}">
        <p14:creationId xmlns:p14="http://schemas.microsoft.com/office/powerpoint/2010/main" val="246106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AD7BE-FB1A-4DBD-87D9-C28649B9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Blockages / Things we had trouble with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4F96A-FB83-4107-AC9D-990F0D52F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5082480" cy="3066136"/>
          </a:xfrm>
        </p:spPr>
        <p:txBody>
          <a:bodyPr>
            <a:normAutofit lnSpcReduction="10000"/>
          </a:bodyPr>
          <a:lstStyle/>
          <a:p>
            <a:r>
              <a:rPr lang="en-AU" dirty="0"/>
              <a:t>OAuth2 with TAP</a:t>
            </a:r>
          </a:p>
          <a:p>
            <a:pPr lvl="1"/>
            <a:r>
              <a:rPr lang="en-AU" dirty="0"/>
              <a:t>How to make this work with non web tools</a:t>
            </a:r>
          </a:p>
          <a:p>
            <a:r>
              <a:rPr lang="en-AU" dirty="0"/>
              <a:t>Transfer speed</a:t>
            </a:r>
          </a:p>
          <a:p>
            <a:pPr>
              <a:spcBef>
                <a:spcPts val="1200"/>
              </a:spcBef>
            </a:pPr>
            <a:r>
              <a:rPr lang="en-AU" dirty="0"/>
              <a:t>TAP Upload has been challenging</a:t>
            </a:r>
          </a:p>
          <a:p>
            <a:pPr lvl="1"/>
            <a:r>
              <a:rPr lang="en-AU" dirty="0"/>
              <a:t>UWS 1.1 requires much more interaction with the request</a:t>
            </a:r>
          </a:p>
          <a:p>
            <a:pPr lvl="1"/>
            <a:r>
              <a:rPr lang="en-AU" dirty="0"/>
              <a:t>On the fly parsing of votable and creation of tables</a:t>
            </a:r>
          </a:p>
          <a:p>
            <a:r>
              <a:rPr lang="en-AU" dirty="0"/>
              <a:t>Data access side is still developing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CF4239-2986-4D77-8C2C-F6113CEC0B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86" y="1665288"/>
            <a:ext cx="2868414" cy="31924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179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520" y="2571750"/>
            <a:ext cx="3960440" cy="1368152"/>
          </a:xfrm>
        </p:spPr>
        <p:txBody>
          <a:bodyPr>
            <a:normAutofit lnSpcReduction="10000"/>
          </a:bodyPr>
          <a:lstStyle/>
          <a:p>
            <a:pPr>
              <a:spcAft>
                <a:spcPct val="0"/>
              </a:spcAft>
            </a:pPr>
            <a:r>
              <a:rPr lang="en-US" sz="1200" dirty="0"/>
              <a:t>CSIRO Astronomy and Space Science</a:t>
            </a:r>
          </a:p>
          <a:p>
            <a:pPr lvl="1">
              <a:tabLst>
                <a:tab pos="355600" algn="l"/>
              </a:tabLst>
            </a:pPr>
            <a:r>
              <a:rPr lang="en-US" sz="1200" dirty="0"/>
              <a:t>Dr Minh Huynh</a:t>
            </a:r>
            <a:br>
              <a:rPr lang="en-US" sz="1200" dirty="0"/>
            </a:br>
            <a:r>
              <a:rPr lang="en-US" sz="1200" dirty="0"/>
              <a:t>Team Leader, ASKAP &amp; Archives</a:t>
            </a:r>
          </a:p>
          <a:p>
            <a:pPr marL="270000" lvl="2" indent="-270000">
              <a:spcAft>
                <a:spcPct val="0"/>
              </a:spcAft>
            </a:pPr>
            <a:r>
              <a:rPr lang="en-US" sz="1200" dirty="0"/>
              <a:t>+61 8 6436 8696</a:t>
            </a:r>
          </a:p>
          <a:p>
            <a:pPr marL="270000" lvl="2" indent="-270000">
              <a:spcAft>
                <a:spcPct val="0"/>
              </a:spcAft>
            </a:pPr>
            <a:r>
              <a:rPr lang="en-US" sz="1200" dirty="0"/>
              <a:t>Minh.Huynh@csiro.au</a:t>
            </a:r>
          </a:p>
          <a:p>
            <a:pPr>
              <a:spcAft>
                <a:spcPct val="0"/>
              </a:spcAft>
            </a:pPr>
            <a:r>
              <a:rPr lang="en-US" sz="1200" dirty="0"/>
              <a:t>CSIRO Information Management &amp; Technology</a:t>
            </a:r>
          </a:p>
          <a:p>
            <a:pPr lvl="1">
              <a:tabLst>
                <a:tab pos="355600" algn="l"/>
              </a:tabLst>
            </a:pPr>
            <a:r>
              <a:rPr lang="en-US" sz="1200" dirty="0"/>
              <a:t>James Dempsey</a:t>
            </a:r>
            <a:br>
              <a:rPr lang="en-US" sz="1200" dirty="0"/>
            </a:br>
            <a:r>
              <a:rPr lang="en-US" sz="1200" dirty="0"/>
              <a:t>Senior Developer, Information Services Applications</a:t>
            </a:r>
          </a:p>
          <a:p>
            <a:pPr marL="0" lvl="2" indent="0">
              <a:spcAft>
                <a:spcPct val="0"/>
              </a:spcAft>
            </a:pPr>
            <a:r>
              <a:rPr lang="en-US" sz="1200" dirty="0"/>
              <a:t>+61 2 6214 2912</a:t>
            </a:r>
          </a:p>
          <a:p>
            <a:pPr marL="0" lvl="2" indent="0">
              <a:spcAft>
                <a:spcPct val="0"/>
              </a:spcAft>
            </a:pPr>
            <a:r>
              <a:rPr lang="en-US" sz="1200" dirty="0"/>
              <a:t>James.Dempsey@csiro.au</a:t>
            </a: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E275-9684-7249-8A6B-80BFB473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50913"/>
            <a:ext cx="4038600" cy="1550849"/>
          </a:xfrm>
        </p:spPr>
        <p:txBody>
          <a:bodyPr>
            <a:noAutofit/>
          </a:bodyPr>
          <a:lstStyle/>
          <a:p>
            <a:r>
              <a:rPr lang="en-AU" sz="3200" dirty="0"/>
              <a:t>ASKAP – </a:t>
            </a:r>
            <a:br>
              <a:rPr lang="en-AU" sz="3200" dirty="0"/>
            </a:br>
            <a:r>
              <a:rPr lang="en-AU" sz="3200" dirty="0"/>
              <a:t>Australian SKA Pathfinder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ECCF4-9751-4EAD-931C-59831695A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2571750"/>
            <a:ext cx="403860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Fast survey radio telescope with very high data rates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7DB92-0F6D-4582-A441-DD8E48B7E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2040" y="1017782"/>
            <a:ext cx="1749524" cy="3858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accent1"/>
                </a:solidFill>
              </a:rPr>
              <a:t>36</a:t>
            </a:r>
            <a:r>
              <a:rPr lang="en-AU" sz="1600" b="1" dirty="0"/>
              <a:t> </a:t>
            </a:r>
            <a:br>
              <a:rPr lang="en-AU" sz="1600" b="1" dirty="0"/>
            </a:br>
            <a:r>
              <a:rPr lang="en-AU" sz="1400" dirty="0"/>
              <a:t>dish radio interferometer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dirty="0">
                <a:solidFill>
                  <a:schemeClr val="accent1"/>
                </a:solidFill>
              </a:rPr>
              <a:t>12 metre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/>
              <a:t>Diameter steerable parabolic dishes with roll axis for high dynamic range imaging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dirty="0">
                <a:solidFill>
                  <a:schemeClr val="accent1"/>
                </a:solidFill>
              </a:rPr>
              <a:t>2.5 GB/sec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400" dirty="0"/>
              <a:t>Data arriving to Pawsey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dirty="0">
                <a:solidFill>
                  <a:schemeClr val="accent1"/>
                </a:solidFill>
              </a:rPr>
              <a:t>5 PB/year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/>
              <a:t>Data archived to CASDA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0CD6916-E9D1-4032-9936-D7E9B789AFD0}"/>
              </a:ext>
            </a:extLst>
          </p:cNvPr>
          <p:cNvSpPr txBox="1">
            <a:spLocks/>
          </p:cNvSpPr>
          <p:nvPr/>
        </p:nvSpPr>
        <p:spPr>
          <a:xfrm>
            <a:off x="7102302" y="1017782"/>
            <a:ext cx="1872208" cy="37142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dirty="0">
                <a:solidFill>
                  <a:schemeClr val="accent1"/>
                </a:solidFill>
              </a:rPr>
              <a:t>300 MHz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AU" sz="1400" dirty="0"/>
              <a:t>Instantaneous bandwidth operating between 700 – 1800 MHz</a:t>
            </a:r>
          </a:p>
          <a:p>
            <a:pPr marL="0" indent="0">
              <a:spcBef>
                <a:spcPts val="1800"/>
              </a:spcBef>
              <a:buFont typeface="Arial" pitchFamily="34" charset="0"/>
              <a:buNone/>
            </a:pPr>
            <a:r>
              <a:rPr lang="en-AU" dirty="0">
                <a:solidFill>
                  <a:schemeClr val="accent1"/>
                </a:solidFill>
              </a:rPr>
              <a:t>16200 channels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AU" sz="1400" dirty="0"/>
              <a:t>High spectral resolution (~18.5 kHz)</a:t>
            </a:r>
            <a:endParaRPr lang="en-AU" sz="1400" b="1" dirty="0"/>
          </a:p>
          <a:p>
            <a:pPr marL="0" indent="0">
              <a:spcBef>
                <a:spcPts val="1800"/>
              </a:spcBef>
              <a:buFont typeface="Arial" pitchFamily="34" charset="0"/>
              <a:buNone/>
            </a:pPr>
            <a:r>
              <a:rPr lang="en-AU" dirty="0">
                <a:solidFill>
                  <a:schemeClr val="accent1"/>
                </a:solidFill>
              </a:rPr>
              <a:t>~30 sq deg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AU" sz="1400" dirty="0"/>
              <a:t>Field of view from 36 beams using phased array feeds</a:t>
            </a:r>
          </a:p>
          <a:p>
            <a:pPr marL="0" indent="0">
              <a:buFont typeface="Arial" pitchFamily="34" charset="0"/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09624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4D733-750F-4EB8-8DCA-F1525C4BE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800" dirty="0"/>
              <a:t>Calibrated visibility data files </a:t>
            </a:r>
          </a:p>
          <a:p>
            <a:pPr lvl="1"/>
            <a:r>
              <a:rPr lang="en-AU" sz="2400" dirty="0"/>
              <a:t>archived for all continuum data (as 300 channels x 1 MHz)</a:t>
            </a:r>
            <a:endParaRPr lang="en-AU" sz="2800" dirty="0"/>
          </a:p>
          <a:p>
            <a:pPr marL="0" indent="0">
              <a:spcBef>
                <a:spcPts val="1200"/>
              </a:spcBef>
              <a:buNone/>
            </a:pPr>
            <a:r>
              <a:rPr lang="en-AU" sz="2800" dirty="0"/>
              <a:t>Images (2D) and image cubes (3D and 4D) </a:t>
            </a:r>
          </a:p>
          <a:p>
            <a:pPr lvl="1"/>
            <a:r>
              <a:rPr lang="en-AU" sz="2400" dirty="0"/>
              <a:t>Continuum, spectral line, polarisation</a:t>
            </a:r>
          </a:p>
          <a:p>
            <a:pPr lvl="1"/>
            <a:r>
              <a:rPr lang="en-AU" sz="2400" dirty="0"/>
              <a:t>Moment maps, spectra, cubelets</a:t>
            </a:r>
            <a:endParaRPr lang="en-AU" sz="2800" dirty="0"/>
          </a:p>
          <a:p>
            <a:pPr marL="0" indent="0">
              <a:spcBef>
                <a:spcPts val="1200"/>
              </a:spcBef>
              <a:buNone/>
            </a:pPr>
            <a:r>
              <a:rPr lang="en-AU" sz="2800" dirty="0"/>
              <a:t>Catalogues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6B9252-29BB-43AD-BA3B-1D7904BC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ASKAP Data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44F000E-C861-4B86-B8CA-D13A3BA6DF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r="8019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2CC691-842B-4294-81D6-E5090591A2AA}"/>
              </a:ext>
            </a:extLst>
          </p:cNvPr>
          <p:cNvSpPr txBox="1"/>
          <p:nvPr/>
        </p:nvSpPr>
        <p:spPr>
          <a:xfrm>
            <a:off x="251520" y="4837955"/>
            <a:ext cx="421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Image: Giant radio galaxy in G23 (Seymour et al. 2019 submitted)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8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3E9EF2-EB45-4747-BE41-75335089E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36" y="666750"/>
            <a:ext cx="6557964" cy="44957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1A0E23-E6E5-43F0-BAD8-45B5C80C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4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02154BB-0461-4C93-8F2B-FE2B292478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" r="-56"/>
          <a:stretch/>
        </p:blipFill>
        <p:spPr>
          <a:xfrm>
            <a:off x="4656237" y="0"/>
            <a:ext cx="4563963" cy="51435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6D105-F0C1-4B4A-B814-82CBE5822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/>
              <a:t>Pawsey Supercomputing Centre</a:t>
            </a:r>
          </a:p>
          <a:p>
            <a:pPr marL="180000" lvl="1" indent="0">
              <a:buNone/>
            </a:pPr>
            <a:r>
              <a:rPr lang="en-AU" dirty="0"/>
              <a:t>Two production servers:</a:t>
            </a:r>
          </a:p>
          <a:p>
            <a:pPr marL="432000" lvl="2" indent="0">
              <a:buNone/>
            </a:pPr>
            <a:r>
              <a:rPr lang="en-AU" dirty="0"/>
              <a:t>4x </a:t>
            </a:r>
            <a:r>
              <a:rPr lang="pt-BR" dirty="0"/>
              <a:t>Intel(R) Xeon(R) CPU E5-2650L 0 </a:t>
            </a:r>
            <a:r>
              <a:rPr lang="pt-BR"/>
              <a:t>@ 1.80 GHz</a:t>
            </a:r>
            <a:endParaRPr lang="pt-BR" dirty="0"/>
          </a:p>
          <a:p>
            <a:pPr marL="432000" lvl="2" indent="0">
              <a:buNone/>
            </a:pPr>
            <a:r>
              <a:rPr lang="pt-BR" dirty="0"/>
              <a:t>32 cores total</a:t>
            </a:r>
          </a:p>
          <a:p>
            <a:pPr marL="432000" lvl="2" indent="0">
              <a:buNone/>
            </a:pPr>
            <a:r>
              <a:rPr lang="pt-BR" dirty="0"/>
              <a:t>128 GB RAM</a:t>
            </a:r>
            <a:endParaRPr lang="en-AU" dirty="0"/>
          </a:p>
          <a:p>
            <a:pPr marL="180000" lvl="1" indent="0">
              <a:buNone/>
            </a:pPr>
            <a:r>
              <a:rPr lang="en-AU" dirty="0"/>
              <a:t>Drives:</a:t>
            </a:r>
          </a:p>
          <a:p>
            <a:pPr marL="432000" lvl="2" indent="0">
              <a:buNone/>
            </a:pPr>
            <a:r>
              <a:rPr lang="en-AU" dirty="0"/>
              <a:t>Archive: 256 TB DMF managed CXFS</a:t>
            </a:r>
          </a:p>
          <a:p>
            <a:pPr marL="432000" lvl="2" indent="0">
              <a:buNone/>
            </a:pPr>
            <a:r>
              <a:rPr lang="en-AU" dirty="0"/>
              <a:t>Access: 128 TB CXFS</a:t>
            </a:r>
          </a:p>
          <a:p>
            <a:pPr marL="432000" lvl="2" indent="0">
              <a:buNone/>
            </a:pPr>
            <a:r>
              <a:rPr lang="en-AU" dirty="0"/>
              <a:t>Application: 256 GB XVM</a:t>
            </a:r>
          </a:p>
          <a:p>
            <a:pPr marL="432000" lvl="2" indent="0">
              <a:buNone/>
            </a:pPr>
            <a:r>
              <a:rPr lang="en-AU" dirty="0"/>
              <a:t>Lustre: 3.1PB shared with Galaxy</a:t>
            </a:r>
          </a:p>
          <a:p>
            <a:pPr marL="180000" lvl="1" indent="0">
              <a:buNone/>
            </a:pPr>
            <a:r>
              <a:rPr lang="en-AU" dirty="0"/>
              <a:t>Tape:</a:t>
            </a:r>
          </a:p>
          <a:p>
            <a:pPr marL="432000" lvl="2" indent="0">
              <a:buNone/>
            </a:pPr>
            <a:r>
              <a:rPr lang="en-AU" dirty="0"/>
              <a:t>2x 12 frame Spectra Tfinity tape libraries (20 PB)</a:t>
            </a:r>
          </a:p>
          <a:p>
            <a:pPr marL="180000" lvl="1" indent="0">
              <a:buNone/>
            </a:pPr>
            <a:r>
              <a:rPr lang="en-AU" dirty="0"/>
              <a:t>Network:</a:t>
            </a:r>
          </a:p>
          <a:p>
            <a:pPr marL="432000" lvl="2" indent="0">
              <a:buNone/>
            </a:pPr>
            <a:r>
              <a:rPr lang="en-AU" dirty="0"/>
              <a:t>Infiniband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DF0DCC-F17D-43B2-B336-3F37A454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8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39E791-2630-4963-B9B3-F52EA347D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545991"/>
              </p:ext>
            </p:extLst>
          </p:nvPr>
        </p:nvGraphicFramePr>
        <p:xfrm>
          <a:off x="250825" y="1550988"/>
          <a:ext cx="8642350" cy="3382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175">
                  <a:extLst>
                    <a:ext uri="{9D8B030D-6E8A-4147-A177-3AD203B41FA5}">
                      <a16:colId xmlns:a16="http://schemas.microsoft.com/office/drawing/2014/main" val="555200816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826529068"/>
                    </a:ext>
                  </a:extLst>
                </a:gridCol>
              </a:tblGrid>
              <a:tr h="381179">
                <a:tc>
                  <a:txBody>
                    <a:bodyPr/>
                    <a:lstStyle/>
                    <a:p>
                      <a:r>
                        <a:rPr lang="en-AU" dirty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Role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052019"/>
                  </a:ext>
                </a:extLst>
              </a:tr>
              <a:tr h="333531">
                <a:tc>
                  <a:txBody>
                    <a:bodyPr/>
                    <a:lstStyle/>
                    <a:p>
                      <a:r>
                        <a:rPr lang="en-AU" sz="1500" dirty="0"/>
                        <a:t>Java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/>
                        <a:t>Primary server language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66203"/>
                  </a:ext>
                </a:extLst>
              </a:tr>
              <a:tr h="333531">
                <a:tc>
                  <a:txBody>
                    <a:bodyPr/>
                    <a:lstStyle/>
                    <a:p>
                      <a:r>
                        <a:rPr lang="en-AU" sz="1500" dirty="0"/>
                        <a:t>PostgreSQL (+PGSphere)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/>
                        <a:t>Primary database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36876"/>
                  </a:ext>
                </a:extLst>
              </a:tr>
              <a:tr h="333531">
                <a:tc>
                  <a:txBody>
                    <a:bodyPr/>
                    <a:lstStyle/>
                    <a:p>
                      <a:r>
                        <a:rPr lang="en-AU" sz="1500" dirty="0"/>
                        <a:t>Elasticsearch, </a:t>
                      </a:r>
                      <a:r>
                        <a:rPr lang="en-AU" sz="1500"/>
                        <a:t>Healpix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/>
                        <a:t>Search engine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724061"/>
                  </a:ext>
                </a:extLst>
              </a:tr>
              <a:tr h="33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 err="1"/>
                        <a:t>Aladin</a:t>
                      </a:r>
                      <a:r>
                        <a:rPr lang="en-AU" sz="1500" dirty="0"/>
                        <a:t> Lite, </a:t>
                      </a:r>
                      <a:r>
                        <a:rPr lang="en-AU" sz="1500" dirty="0" err="1"/>
                        <a:t>HiPS</a:t>
                      </a:r>
                      <a:r>
                        <a:rPr lang="en-AU" sz="1500" dirty="0"/>
                        <a:t>, Catalogue </a:t>
                      </a:r>
                      <a:r>
                        <a:rPr lang="en-AU" sz="1500" dirty="0" err="1"/>
                        <a:t>HiPS</a:t>
                      </a:r>
                      <a:r>
                        <a:rPr lang="en-AU" sz="1500" dirty="0"/>
                        <a:t>, MOC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/>
                        <a:t>Map displays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993177"/>
                  </a:ext>
                </a:extLst>
              </a:tr>
              <a:tr h="333531">
                <a:tc>
                  <a:txBody>
                    <a:bodyPr/>
                    <a:lstStyle/>
                    <a:p>
                      <a:r>
                        <a:rPr lang="en-AU" sz="1500" dirty="0"/>
                        <a:t>NGAS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500" dirty="0"/>
                        <a:t>Storage management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318323"/>
                  </a:ext>
                </a:extLst>
              </a:tr>
              <a:tr h="33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/>
                        <a:t>Montage, python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/>
                        <a:t>Image generation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554011"/>
                  </a:ext>
                </a:extLst>
              </a:tr>
              <a:tr h="33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Data Management Framework (DMF)</a:t>
                      </a:r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/>
                        <a:t>Tape/disc management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647963"/>
                  </a:ext>
                </a:extLst>
              </a:tr>
              <a:tr h="33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/>
                        <a:t>Slurm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/>
                        <a:t>Workload manager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66241"/>
                  </a:ext>
                </a:extLst>
              </a:tr>
              <a:tr h="333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/>
                        <a:t>Jenkins, Gradle, Bitbucket (git)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/>
                        <a:t>Continuous Integration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2292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ED1A959-686C-437C-95D4-A992631A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9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D374-4FA4-4B30-BD37-92D5E552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CASDA VO 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064FB-AD4B-4B3D-AFAC-60F2586539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Built to be used anywhere</a:t>
            </a:r>
          </a:p>
          <a:p>
            <a:r>
              <a:rPr lang="en-US" dirty="0"/>
              <a:t>Remote database access via </a:t>
            </a:r>
            <a:br>
              <a:rPr lang="en-US" dirty="0"/>
            </a:br>
            <a:r>
              <a:rPr lang="en-US" dirty="0"/>
              <a:t>TAP, SCS, Datalink, SIA2, SSA</a:t>
            </a:r>
          </a:p>
          <a:p>
            <a:r>
              <a:rPr lang="en-US" dirty="0"/>
              <a:t>Requirements: </a:t>
            </a:r>
          </a:p>
          <a:p>
            <a:pPr lvl="1"/>
            <a:r>
              <a:rPr lang="en-US" dirty="0"/>
              <a:t>Java 8</a:t>
            </a:r>
          </a:p>
          <a:p>
            <a:pPr lvl="1"/>
            <a:r>
              <a:rPr lang="en-US" dirty="0"/>
              <a:t>Postgres database (pgsphere optional)</a:t>
            </a:r>
          </a:p>
          <a:p>
            <a:pPr lvl="1"/>
            <a:r>
              <a:rPr lang="en-US" dirty="0"/>
              <a:t>Web container (e.g. tomcat)</a:t>
            </a:r>
          </a:p>
          <a:p>
            <a:r>
              <a:rPr lang="en-US" dirty="0"/>
              <a:t>Interactive configuration</a:t>
            </a:r>
          </a:p>
          <a:p>
            <a:pPr lvl="1"/>
            <a:r>
              <a:rPr lang="en-US" dirty="0"/>
              <a:t>Discover table structure, create metadata</a:t>
            </a:r>
          </a:p>
          <a:p>
            <a:pPr lvl="1"/>
            <a:r>
              <a:rPr lang="en-US" dirty="0"/>
              <a:t>Config stored in yaml file which can be edited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6728F7-37A8-4BE2-AD5B-DC14989F91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60" y="1665288"/>
            <a:ext cx="3811479" cy="3067050"/>
          </a:xfrm>
        </p:spPr>
      </p:pic>
    </p:spTree>
    <p:extLst>
      <p:ext uri="{BB962C8B-B14F-4D97-AF65-F5344CB8AC3E}">
        <p14:creationId xmlns:p14="http://schemas.microsoft.com/office/powerpoint/2010/main" val="342952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A76FD-944E-41AF-BEF7-8170C96C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Available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BDAA-99D5-4C5F-B2EF-B92B7B632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504950"/>
            <a:ext cx="4472880" cy="33528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AU" b="1" baseline="-25000" dirty="0"/>
              <a:t>Search</a:t>
            </a:r>
            <a:r>
              <a:rPr lang="en-AU" baseline="-25000" dirty="0"/>
              <a:t> using various parameters, e.g. project, cone search</a:t>
            </a:r>
            <a:endParaRPr lang="en-US" baseline="-25000" dirty="0"/>
          </a:p>
          <a:p>
            <a:pPr marL="0" lvl="0" indent="0">
              <a:buNone/>
            </a:pPr>
            <a:r>
              <a:rPr lang="en-AU" b="1" baseline="-25000" dirty="0"/>
              <a:t>Download</a:t>
            </a:r>
            <a:r>
              <a:rPr lang="en-AU" baseline="-25000" dirty="0"/>
              <a:t> full or partial ASKAP data products</a:t>
            </a:r>
            <a:endParaRPr lang="en-US" baseline="-25000" dirty="0"/>
          </a:p>
          <a:p>
            <a:pPr marL="0" lvl="0" indent="0">
              <a:buNone/>
            </a:pPr>
            <a:r>
              <a:rPr lang="en-AU" b="1" baseline="-25000" dirty="0"/>
              <a:t>Interactive Skymap search </a:t>
            </a:r>
            <a:r>
              <a:rPr lang="en-AU" baseline="-25000" dirty="0"/>
              <a:t>with Aladin-lite interface</a:t>
            </a:r>
            <a:endParaRPr lang="en-US" baseline="-25000" dirty="0"/>
          </a:p>
          <a:p>
            <a:pPr marL="0" lvl="0" indent="0">
              <a:buNone/>
            </a:pPr>
            <a:r>
              <a:rPr lang="en-AU" b="1" baseline="-25000" dirty="0"/>
              <a:t>User upload</a:t>
            </a:r>
            <a:r>
              <a:rPr lang="en-AU" baseline="-25000" dirty="0"/>
              <a:t> of value-added science catalogues and image cubes</a:t>
            </a:r>
            <a:endParaRPr lang="en-US" baseline="-25000" dirty="0"/>
          </a:p>
          <a:p>
            <a:pPr marL="0" lvl="0" indent="0">
              <a:buNone/>
            </a:pPr>
            <a:r>
              <a:rPr lang="en-AU" b="1" baseline="-25000" dirty="0"/>
              <a:t>Digital Object Identification</a:t>
            </a:r>
            <a:r>
              <a:rPr lang="en-AU" baseline="-25000" dirty="0"/>
              <a:t> (DOI) for all datasets</a:t>
            </a:r>
            <a:endParaRPr lang="en-US" baseline="-25000" dirty="0"/>
          </a:p>
          <a:p>
            <a:pPr marL="0" indent="0">
              <a:buNone/>
            </a:pPr>
            <a:r>
              <a:rPr lang="en-AU" b="1" baseline="-25000" dirty="0"/>
              <a:t>Virtual Observatory Services</a:t>
            </a:r>
            <a:r>
              <a:rPr lang="en-AU" baseline="-25000" dirty="0"/>
              <a:t>:</a:t>
            </a:r>
          </a:p>
          <a:p>
            <a:r>
              <a:rPr lang="en-AU" baseline="-25000" dirty="0"/>
              <a:t>Table Access Protocol</a:t>
            </a:r>
          </a:p>
          <a:p>
            <a:r>
              <a:rPr lang="en-AU" baseline="-25000" dirty="0"/>
              <a:t>Simple Cone Search</a:t>
            </a:r>
          </a:p>
          <a:p>
            <a:r>
              <a:rPr lang="en-AU" baseline="-25000" dirty="0"/>
              <a:t>Simple Image Access</a:t>
            </a:r>
          </a:p>
          <a:p>
            <a:r>
              <a:rPr lang="en-AU" baseline="-25000" dirty="0"/>
              <a:t>Server-side Operations for Data Access</a:t>
            </a:r>
          </a:p>
          <a:p>
            <a:r>
              <a:rPr lang="en-AU" baseline="-25000" dirty="0"/>
              <a:t>Simple Spectral Access Protocol</a:t>
            </a:r>
          </a:p>
          <a:p>
            <a:r>
              <a:rPr lang="en-AU" baseline="-25000" dirty="0"/>
              <a:t>Discover data via IVOA compliant tools such as TOPCAT</a:t>
            </a:r>
            <a:endParaRPr lang="en-US" baseline="-25000" dirty="0"/>
          </a:p>
          <a:p>
            <a:pPr marL="0" indent="0">
              <a:buNone/>
            </a:pPr>
            <a:r>
              <a:rPr lang="en-AU" b="1" baseline="-25000" dirty="0"/>
              <a:t>Scripted access</a:t>
            </a:r>
            <a:r>
              <a:rPr lang="en-AU" baseline="-25000" dirty="0"/>
              <a:t> to data via python scripts</a:t>
            </a:r>
            <a:endParaRPr lang="en-US" baseline="-25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304ABB-4579-443F-811C-760D1C7F3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19150"/>
            <a:ext cx="2538373" cy="188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721FAA-5CF2-4792-9519-665240EF9E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43" y="895350"/>
            <a:ext cx="1972793" cy="228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4D35D6-5AFF-4CCC-ADCE-C018E6F27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52750"/>
            <a:ext cx="2699632" cy="1993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20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654BFD-BC86-4094-B9C1-EB55DA2C5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OAuth2 authentication against other ASVO systems (e.g. Data Central)</a:t>
            </a:r>
          </a:p>
          <a:p>
            <a:r>
              <a:rPr lang="en-AU" dirty="0"/>
              <a:t>Astroquery - extend CASDA module</a:t>
            </a:r>
          </a:p>
          <a:p>
            <a:r>
              <a:rPr lang="en-AU" dirty="0"/>
              <a:t>TAP Upload</a:t>
            </a:r>
          </a:p>
          <a:p>
            <a:r>
              <a:rPr lang="en-AU" dirty="0"/>
              <a:t>Website with science focused system help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1A0E23-E6E5-43F0-BAD8-45B5C80C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Services Under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41904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A2BDB4D3-95E4-4010-B19E-681ADF5FD2AA}" vid="{43ACC684-2AD5-476E-AF12-014BDF35CF15}"/>
    </a:ext>
  </a:extLst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.9 Widescreen.potx" id="{A2BDB4D3-95E4-4010-B19E-681ADF5FD2AA}" vid="{59B5932C-8BC1-41B2-ABAC-991F2E9FF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16.9 Widescreen</Template>
  <TotalTime>896</TotalTime>
  <Words>501</Words>
  <Application>Microsoft Macintosh PowerPoint</Application>
  <PresentationFormat>On-screen Show (16:9)</PresentationFormat>
  <Paragraphs>114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CSIRO vertical</vt:lpstr>
      <vt:lpstr>CSIRO horizontal</vt:lpstr>
      <vt:lpstr>CSIRO ASKAP Science Data Archive</vt:lpstr>
      <vt:lpstr>ASKAP –  Australian SKA Pathfinder</vt:lpstr>
      <vt:lpstr>ASKAP Data</vt:lpstr>
      <vt:lpstr>Deployment</vt:lpstr>
      <vt:lpstr>Infrastructure</vt:lpstr>
      <vt:lpstr>Software</vt:lpstr>
      <vt:lpstr>CASDA VO Tools</vt:lpstr>
      <vt:lpstr>Available Services</vt:lpstr>
      <vt:lpstr>Services Under Development</vt:lpstr>
      <vt:lpstr>Blockages / Things we had trouble with</vt:lpstr>
      <vt:lpstr>Thank you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CSIRO ASKAP Science Data Archive</dc:title>
  <dc:creator>Dempsey, James (IM&amp;T, Black Mountain)</dc:creator>
  <cp:lastModifiedBy>Simon O'Toole</cp:lastModifiedBy>
  <cp:revision>50</cp:revision>
  <cp:lastPrinted>2019-07-25T05:14:36Z</cp:lastPrinted>
  <dcterms:created xsi:type="dcterms:W3CDTF">2019-07-31T05:55:37Z</dcterms:created>
  <dcterms:modified xsi:type="dcterms:W3CDTF">2019-08-08T23:40:23Z</dcterms:modified>
</cp:coreProperties>
</file>